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 id="2147483921" r:id="rId2"/>
  </p:sldMasterIdLst>
  <p:handoutMasterIdLst>
    <p:handoutMasterId r:id="rId36"/>
  </p:handoutMasterIdLst>
  <p:sldIdLst>
    <p:sldId id="312" r:id="rId3"/>
    <p:sldId id="322" r:id="rId4"/>
    <p:sldId id="313" r:id="rId5"/>
    <p:sldId id="277" r:id="rId6"/>
    <p:sldId id="291" r:id="rId7"/>
    <p:sldId id="290" r:id="rId8"/>
    <p:sldId id="289" r:id="rId9"/>
    <p:sldId id="314" r:id="rId10"/>
    <p:sldId id="288" r:id="rId11"/>
    <p:sldId id="315" r:id="rId12"/>
    <p:sldId id="317" r:id="rId13"/>
    <p:sldId id="287" r:id="rId14"/>
    <p:sldId id="318" r:id="rId15"/>
    <p:sldId id="286" r:id="rId16"/>
    <p:sldId id="303" r:id="rId17"/>
    <p:sldId id="302" r:id="rId18"/>
    <p:sldId id="283" r:id="rId19"/>
    <p:sldId id="320" r:id="rId20"/>
    <p:sldId id="319" r:id="rId21"/>
    <p:sldId id="278" r:id="rId22"/>
    <p:sldId id="323" r:id="rId23"/>
    <p:sldId id="324" r:id="rId24"/>
    <p:sldId id="282" r:id="rId25"/>
    <p:sldId id="325" r:id="rId26"/>
    <p:sldId id="295" r:id="rId27"/>
    <p:sldId id="294" r:id="rId28"/>
    <p:sldId id="326" r:id="rId29"/>
    <p:sldId id="293" r:id="rId30"/>
    <p:sldId id="281" r:id="rId31"/>
    <p:sldId id="301" r:id="rId32"/>
    <p:sldId id="299" r:id="rId33"/>
    <p:sldId id="298" r:id="rId34"/>
    <p:sldId id="2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B255"/>
    <a:srgbClr val="E5D419"/>
    <a:srgbClr val="212F62"/>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8" autoAdjust="0"/>
    <p:restoredTop sz="94592" autoAdjust="0"/>
  </p:normalViewPr>
  <p:slideViewPr>
    <p:cSldViewPr snapToGrid="0" snapToObjects="1">
      <p:cViewPr varScale="1">
        <p:scale>
          <a:sx n="108" d="100"/>
          <a:sy n="108" d="100"/>
        </p:scale>
        <p:origin x="546" y="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D041A-73BB-E643-A8C7-50D88C2F22F5}" type="datetimeFigureOut">
              <a:rPr lang="en-US" smtClean="0"/>
              <a:t>4/27/2022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6EFEC5-3018-A548-B247-453C6EC1EC1A}" type="slidenum">
              <a:rPr lang="en-US" smtClean="0"/>
              <a:t>‹#›</a:t>
            </a:fld>
            <a:endParaRPr lang="en-US"/>
          </a:p>
        </p:txBody>
      </p:sp>
    </p:spTree>
    <p:extLst>
      <p:ext uri="{BB962C8B-B14F-4D97-AF65-F5344CB8AC3E}">
        <p14:creationId xmlns:p14="http://schemas.microsoft.com/office/powerpoint/2010/main" val="13300572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1327"/>
            <a:ext cx="10750549"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April 27,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Picture Placeholder 8"/>
          <p:cNvSpPr>
            <a:spLocks noGrp="1"/>
          </p:cNvSpPr>
          <p:nvPr>
            <p:ph type="pic" sz="quarter" idx="13"/>
          </p:nvPr>
        </p:nvSpPr>
        <p:spPr>
          <a:xfrm>
            <a:off x="609599" y="1107619"/>
            <a:ext cx="5375492" cy="4607689"/>
          </a:xfrm>
        </p:spPr>
        <p:txBody>
          <a:bodyPr/>
          <a:lstStyle/>
          <a:p>
            <a:endParaRPr lang="en-US" dirty="0"/>
          </a:p>
        </p:txBody>
      </p:sp>
      <p:sp>
        <p:nvSpPr>
          <p:cNvPr id="11" name="Text Placeholder 10"/>
          <p:cNvSpPr>
            <a:spLocks noGrp="1"/>
          </p:cNvSpPr>
          <p:nvPr>
            <p:ph type="body" sz="quarter" idx="14"/>
          </p:nvPr>
        </p:nvSpPr>
        <p:spPr>
          <a:xfrm>
            <a:off x="6142567" y="1107618"/>
            <a:ext cx="5217584"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April 27,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
        <p:nvSpPr>
          <p:cNvPr id="7" name="Title 1"/>
          <p:cNvSpPr>
            <a:spLocks noGrp="1"/>
          </p:cNvSpPr>
          <p:nvPr>
            <p:ph type="title"/>
          </p:nvPr>
        </p:nvSpPr>
        <p:spPr>
          <a:xfrm>
            <a:off x="609600" y="241327"/>
            <a:ext cx="10750549" cy="659535"/>
          </a:xfrm>
        </p:spPr>
        <p:txBody>
          <a:bodyPr/>
          <a:lstStyle/>
          <a:p>
            <a:r>
              <a:rPr lang="en-US" dirty="0"/>
              <a:t>Click to edit</a:t>
            </a:r>
          </a:p>
        </p:txBody>
      </p:sp>
      <p:sp>
        <p:nvSpPr>
          <p:cNvPr id="8" name="Picture Placeholder 8"/>
          <p:cNvSpPr>
            <a:spLocks noGrp="1"/>
          </p:cNvSpPr>
          <p:nvPr>
            <p:ph type="pic" sz="quarter" idx="13"/>
          </p:nvPr>
        </p:nvSpPr>
        <p:spPr>
          <a:xfrm>
            <a:off x="609599" y="1122387"/>
            <a:ext cx="10750551" cy="3500071"/>
          </a:xfrm>
        </p:spPr>
        <p:txBody>
          <a:bodyPr/>
          <a:lstStyle/>
          <a:p>
            <a:endParaRPr lang="en-US" dirty="0"/>
          </a:p>
        </p:txBody>
      </p:sp>
      <p:sp>
        <p:nvSpPr>
          <p:cNvPr id="9" name="Text Placeholder 10"/>
          <p:cNvSpPr>
            <a:spLocks noGrp="1"/>
          </p:cNvSpPr>
          <p:nvPr>
            <p:ph type="body" sz="quarter" idx="14"/>
          </p:nvPr>
        </p:nvSpPr>
        <p:spPr>
          <a:xfrm>
            <a:off x="609600" y="4843982"/>
            <a:ext cx="10750549"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April 27,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Title 1"/>
          <p:cNvSpPr>
            <a:spLocks noGrp="1"/>
          </p:cNvSpPr>
          <p:nvPr>
            <p:ph type="title"/>
          </p:nvPr>
        </p:nvSpPr>
        <p:spPr>
          <a:xfrm>
            <a:off x="609600" y="241327"/>
            <a:ext cx="10750549" cy="659535"/>
          </a:xfrm>
        </p:spPr>
        <p:txBody>
          <a:bodyPr/>
          <a:lstStyle/>
          <a:p>
            <a:r>
              <a:rPr lang="en-US" dirty="0"/>
              <a:t>Click to edit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April 27, 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12192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a:t>College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 Chapter Title</a:t>
            </a:r>
          </a:p>
          <a:p>
            <a:pPr algn="ctr"/>
            <a:r>
              <a:rPr lang="en-US" sz="16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50344" y="2517424"/>
            <a:ext cx="2680909" cy="2603836"/>
          </a:xfrm>
          <a:prstGeom prst="rect">
            <a:avLst/>
          </a:prstGeom>
          <a:effectLst>
            <a:reflection blurRad="6350" stA="52000" endA="300" endPos="35000" dir="5400000" sy="-100000" algn="bl" rotWithShape="0"/>
          </a:effectLst>
          <a:scene3d>
            <a:camera prst="obliqueTopLeft"/>
            <a:lightRig rig="threePt" dir="t"/>
          </a:scene3d>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1329"/>
            <a:ext cx="10750549"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April 27,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Picture Placeholder 8"/>
          <p:cNvSpPr>
            <a:spLocks noGrp="1"/>
          </p:cNvSpPr>
          <p:nvPr>
            <p:ph type="pic" sz="quarter" idx="13"/>
          </p:nvPr>
        </p:nvSpPr>
        <p:spPr>
          <a:xfrm>
            <a:off x="609599" y="1107621"/>
            <a:ext cx="5375492" cy="4607689"/>
          </a:xfrm>
        </p:spPr>
        <p:txBody>
          <a:bodyPr/>
          <a:lstStyle/>
          <a:p>
            <a:endParaRPr lang="en-US" dirty="0"/>
          </a:p>
        </p:txBody>
      </p:sp>
      <p:sp>
        <p:nvSpPr>
          <p:cNvPr id="11" name="Text Placeholder 10"/>
          <p:cNvSpPr>
            <a:spLocks noGrp="1"/>
          </p:cNvSpPr>
          <p:nvPr>
            <p:ph type="body" sz="quarter" idx="14"/>
          </p:nvPr>
        </p:nvSpPr>
        <p:spPr>
          <a:xfrm>
            <a:off x="6142567" y="1107618"/>
            <a:ext cx="5217584" cy="4607382"/>
          </a:xfrm>
        </p:spPr>
        <p:txBody>
          <a:bodyPr/>
          <a:lstStyle>
            <a:lvl1pPr>
              <a:buClr>
                <a:srgbClr val="6CB255"/>
              </a:buClr>
              <a:defRPr>
                <a:solidFill>
                  <a:srgbClr val="212F62"/>
                </a:solidFill>
              </a:defRPr>
            </a:lvl1pPr>
            <a:lvl2pPr marL="548640" indent="-342900">
              <a:buClr>
                <a:srgbClr val="6CB255"/>
              </a:buClr>
              <a:buFont typeface="+mj-lt"/>
              <a:buAutoNum type="alphaLcParenR"/>
              <a:defRPr>
                <a:solidFill>
                  <a:schemeClr val="tx1"/>
                </a:solidFill>
              </a:defRPr>
            </a:lvl2pPr>
            <a:lvl3pPr marL="942975" indent="-257175">
              <a:buClr>
                <a:srgbClr val="6CB255"/>
              </a:buClr>
              <a:buFont typeface="+mj-lt"/>
              <a:buAutoNum type="alphaLcParenR"/>
              <a:defRPr>
                <a:solidFill>
                  <a:schemeClr val="tx1"/>
                </a:solidFill>
              </a:defRPr>
            </a:lvl3pPr>
            <a:lvl4pPr marL="1285875" indent="-257175">
              <a:buClr>
                <a:srgbClr val="6CB255"/>
              </a:buClr>
              <a:buFont typeface="+mj-lt"/>
              <a:buAutoNum type="alphaLcParenR"/>
              <a:defRPr>
                <a:solidFill>
                  <a:schemeClr val="tx1"/>
                </a:solidFill>
              </a:defRPr>
            </a:lvl4pPr>
            <a:lvl5pPr marL="1628775" indent="-257175">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6948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April 27,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
        <p:nvSpPr>
          <p:cNvPr id="7" name="Title 1"/>
          <p:cNvSpPr>
            <a:spLocks noGrp="1"/>
          </p:cNvSpPr>
          <p:nvPr>
            <p:ph type="title"/>
          </p:nvPr>
        </p:nvSpPr>
        <p:spPr>
          <a:xfrm>
            <a:off x="609600" y="241329"/>
            <a:ext cx="10750549" cy="659535"/>
          </a:xfrm>
        </p:spPr>
        <p:txBody>
          <a:bodyPr/>
          <a:lstStyle/>
          <a:p>
            <a:r>
              <a:rPr lang="en-US" dirty="0"/>
              <a:t>Click to edit</a:t>
            </a:r>
          </a:p>
        </p:txBody>
      </p:sp>
      <p:sp>
        <p:nvSpPr>
          <p:cNvPr id="8" name="Picture Placeholder 8"/>
          <p:cNvSpPr>
            <a:spLocks noGrp="1"/>
          </p:cNvSpPr>
          <p:nvPr>
            <p:ph type="pic" sz="quarter" idx="13"/>
          </p:nvPr>
        </p:nvSpPr>
        <p:spPr>
          <a:xfrm>
            <a:off x="609601" y="1122389"/>
            <a:ext cx="10750551" cy="3500071"/>
          </a:xfrm>
        </p:spPr>
        <p:txBody>
          <a:bodyPr/>
          <a:lstStyle/>
          <a:p>
            <a:endParaRPr lang="en-US" dirty="0"/>
          </a:p>
        </p:txBody>
      </p:sp>
      <p:sp>
        <p:nvSpPr>
          <p:cNvPr id="9" name="Text Placeholder 10"/>
          <p:cNvSpPr>
            <a:spLocks noGrp="1"/>
          </p:cNvSpPr>
          <p:nvPr>
            <p:ph type="body" sz="quarter" idx="14"/>
          </p:nvPr>
        </p:nvSpPr>
        <p:spPr>
          <a:xfrm>
            <a:off x="609600" y="4843982"/>
            <a:ext cx="10750549" cy="1166382"/>
          </a:xfrm>
        </p:spPr>
        <p:txBody>
          <a:bodyPr/>
          <a:lstStyle>
            <a:lvl1pPr>
              <a:buClr>
                <a:srgbClr val="6CB255"/>
              </a:buClr>
              <a:defRPr>
                <a:solidFill>
                  <a:srgbClr val="000000"/>
                </a:solidFill>
              </a:defRPr>
            </a:lvl1pPr>
            <a:lvl2pPr marL="548640" indent="-342900">
              <a:buClr>
                <a:srgbClr val="6CB255"/>
              </a:buClr>
              <a:buFont typeface="+mj-lt"/>
              <a:buAutoNum type="alphaLcParenR"/>
              <a:defRPr>
                <a:solidFill>
                  <a:schemeClr val="tx1"/>
                </a:solidFill>
              </a:defRPr>
            </a:lvl2pPr>
            <a:lvl3pPr marL="942975" indent="-257175">
              <a:buClr>
                <a:srgbClr val="6CB255"/>
              </a:buClr>
              <a:buFont typeface="+mj-lt"/>
              <a:buAutoNum type="alphaLcParenR"/>
              <a:defRPr>
                <a:solidFill>
                  <a:schemeClr val="tx1"/>
                </a:solidFill>
              </a:defRPr>
            </a:lvl3pPr>
            <a:lvl4pPr marL="1285875" indent="-257175">
              <a:buClr>
                <a:srgbClr val="6CB255"/>
              </a:buClr>
              <a:buFont typeface="+mj-lt"/>
              <a:buAutoNum type="alphaLcParenR"/>
              <a:defRPr>
                <a:solidFill>
                  <a:schemeClr val="tx1"/>
                </a:solidFill>
              </a:defRPr>
            </a:lvl4pPr>
            <a:lvl5pPr marL="1628775" indent="-257175">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498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marL="591503" indent="-385763">
              <a:buFont typeface="+mj-lt"/>
              <a:buAutoNum type="alphaLcParenR"/>
              <a:defRPr sz="2100"/>
            </a:lvl2pPr>
            <a:lvl3pPr marL="1028700" indent="-342900">
              <a:buFont typeface="+mj-lt"/>
              <a:buAutoNum type="alphaLcParenR"/>
              <a:defRPr sz="1800"/>
            </a:lvl3pPr>
            <a:lvl4pPr marL="1371600" indent="-342900">
              <a:buFont typeface="+mj-lt"/>
              <a:buAutoNum type="alphaLcParenR"/>
              <a:defRPr sz="1500"/>
            </a:lvl4pPr>
            <a:lvl5pPr marL="1714500" indent="-342900">
              <a:buFont typeface="+mj-lt"/>
              <a:buAutoNum type="alphaLcParen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April 27,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Title 1"/>
          <p:cNvSpPr>
            <a:spLocks noGrp="1"/>
          </p:cNvSpPr>
          <p:nvPr>
            <p:ph type="title"/>
          </p:nvPr>
        </p:nvSpPr>
        <p:spPr>
          <a:xfrm>
            <a:off x="609600" y="241329"/>
            <a:ext cx="10750549" cy="659535"/>
          </a:xfrm>
        </p:spPr>
        <p:txBody>
          <a:bodyPr/>
          <a:lstStyle/>
          <a:p>
            <a:r>
              <a:rPr lang="en-US" dirty="0"/>
              <a:t>Click to edit</a:t>
            </a:r>
          </a:p>
        </p:txBody>
      </p:sp>
    </p:spTree>
    <p:extLst>
      <p:ext uri="{BB962C8B-B14F-4D97-AF65-F5344CB8AC3E}">
        <p14:creationId xmlns:p14="http://schemas.microsoft.com/office/powerpoint/2010/main" val="245501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April 27, 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12192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2625" dirty="0"/>
              <a:t>College Physics</a:t>
            </a:r>
          </a:p>
          <a:p>
            <a:pPr algn="ctr"/>
            <a:endParaRPr lang="en-US" sz="1350" cap="none" dirty="0">
              <a:solidFill>
                <a:schemeClr val="accent3">
                  <a:lumMod val="20000"/>
                  <a:lumOff val="80000"/>
                </a:schemeClr>
              </a:solidFill>
              <a:latin typeface="+mn-lt"/>
            </a:endParaRPr>
          </a:p>
          <a:p>
            <a:pPr algn="ctr"/>
            <a:r>
              <a:rPr lang="en-US" sz="1500" b="1" cap="none" dirty="0">
                <a:solidFill>
                  <a:srgbClr val="212F62"/>
                </a:solidFill>
                <a:latin typeface="+mn-lt"/>
              </a:rPr>
              <a:t>Chapter # Chapter Title</a:t>
            </a:r>
          </a:p>
          <a:p>
            <a:pPr algn="ctr"/>
            <a:r>
              <a:rPr lang="en-US" sz="12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50344" y="2517424"/>
            <a:ext cx="2680909" cy="2603836"/>
          </a:xfrm>
          <a:prstGeom prst="rect">
            <a:avLst/>
          </a:prstGeom>
          <a:effectLst>
            <a:reflection blurRad="6350" stA="52000" endA="300" endPos="35000" dir="5400000" sy="-100000" algn="bl" rotWithShape="0"/>
          </a:effectLst>
          <a:scene3d>
            <a:camera prst="obliqueTopLeft"/>
            <a:lightRig rig="threePt" dir="t"/>
          </a:scene3d>
        </p:spPr>
      </p:pic>
    </p:spTree>
    <p:extLst>
      <p:ext uri="{BB962C8B-B14F-4D97-AF65-F5344CB8AC3E}">
        <p14:creationId xmlns:p14="http://schemas.microsoft.com/office/powerpoint/2010/main" val="14356111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55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April 27, 2022</a:t>
            </a:fld>
            <a:endParaRPr lang="en-US" dirty="0"/>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10945706" y="623041"/>
            <a:ext cx="1315721" cy="486833"/>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4" r:id="rId2"/>
    <p:sldLayoutId id="2147483920" r:id="rId3"/>
    <p:sldLayoutId id="2147483913" r:id="rId4"/>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55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fld id="{17D0EFEE-2756-4A20-BF2A-63F0A94F99AC}" type="datetime4">
              <a:rPr lang="en-US" smtClean="0"/>
              <a:pPr/>
              <a:t>April 27, 2022</a:t>
            </a:fld>
            <a:endParaRPr lang="en-US" dirty="0"/>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10945708" y="623041"/>
            <a:ext cx="1315721" cy="486833"/>
          </a:xfrm>
          <a:prstGeom prst="rect">
            <a:avLst/>
          </a:prstGeom>
        </p:spPr>
        <p:txBody>
          <a:bodyPr vert="horz" lIns="91440" tIns="45720" rIns="91440" bIns="45720" rtlCol="0" anchor="ctr"/>
          <a:lstStyle>
            <a:lvl1pPr algn="r">
              <a:defRPr sz="1800" b="1">
                <a:solidFill>
                  <a:srgbClr val="FFFFFF"/>
                </a:solidFill>
              </a:defRPr>
            </a:lvl1p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912298106"/>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Lst>
  <p:hf sldNum="0" hdr="0" ftr="0" dt="0"/>
  <p:txStyles>
    <p:titleStyle>
      <a:lvl1pPr algn="l" defTabSz="685800" rtl="0" eaLnBrk="1" latinLnBrk="0" hangingPunct="1">
        <a:spcBef>
          <a:spcPct val="0"/>
        </a:spcBef>
        <a:buNone/>
        <a:defRPr sz="1800" kern="1200" cap="all" spc="-45" baseline="0">
          <a:solidFill>
            <a:srgbClr val="6CB255"/>
          </a:solidFill>
          <a:latin typeface="+mj-lt"/>
          <a:ea typeface="+mj-ea"/>
          <a:cs typeface="+mj-cs"/>
        </a:defRPr>
      </a:lvl1pPr>
    </p:titleStyle>
    <p:bodyStyle>
      <a:lvl1pPr marL="0" indent="0" algn="l" defTabSz="685800" rtl="0" eaLnBrk="1" latinLnBrk="0" hangingPunct="1">
        <a:spcBef>
          <a:spcPct val="20000"/>
        </a:spcBef>
        <a:spcAft>
          <a:spcPts val="450"/>
        </a:spcAft>
        <a:buClr>
          <a:srgbClr val="6CB255"/>
        </a:buClr>
        <a:buFont typeface="Arial" pitchFamily="34" charset="0"/>
        <a:buNone/>
        <a:defRPr sz="1500" b="0" kern="1200">
          <a:solidFill>
            <a:schemeClr val="tx1"/>
          </a:solidFill>
          <a:latin typeface="+mn-lt"/>
          <a:ea typeface="+mn-ea"/>
          <a:cs typeface="+mn-cs"/>
        </a:defRPr>
      </a:lvl1pPr>
      <a:lvl2pPr marL="342900" indent="-137160" algn="l" defTabSz="685800" rtl="0" eaLnBrk="1" latinLnBrk="0" hangingPunct="1">
        <a:spcBef>
          <a:spcPct val="20000"/>
        </a:spcBef>
        <a:buClr>
          <a:srgbClr val="6CB255"/>
        </a:buClr>
        <a:buFont typeface="Arial" pitchFamily="34" charset="0"/>
        <a:buChar char="•"/>
        <a:defRPr sz="1500" kern="1200">
          <a:solidFill>
            <a:srgbClr val="000000"/>
          </a:solidFill>
          <a:latin typeface="+mn-lt"/>
          <a:ea typeface="+mn-ea"/>
          <a:cs typeface="+mn-cs"/>
        </a:defRPr>
      </a:lvl2pPr>
      <a:lvl3pPr marL="857250" indent="-171450" algn="l" defTabSz="685800" rtl="0" eaLnBrk="1" latinLnBrk="0" hangingPunct="1">
        <a:spcBef>
          <a:spcPct val="20000"/>
        </a:spcBef>
        <a:buClr>
          <a:srgbClr val="6CB255"/>
        </a:buClr>
        <a:buFont typeface="Arial" pitchFamily="34" charset="0"/>
        <a:buChar char="•"/>
        <a:defRPr sz="1350" kern="1200">
          <a:solidFill>
            <a:srgbClr val="000000"/>
          </a:solidFill>
          <a:latin typeface="+mn-lt"/>
          <a:ea typeface="+mn-ea"/>
          <a:cs typeface="+mn-cs"/>
        </a:defRPr>
      </a:lvl3pPr>
      <a:lvl4pPr marL="1200150" indent="-171450" algn="l" defTabSz="685800" rtl="0" eaLnBrk="1" latinLnBrk="0" hangingPunct="1">
        <a:spcBef>
          <a:spcPct val="20000"/>
        </a:spcBef>
        <a:buClr>
          <a:srgbClr val="6CB255"/>
        </a:buClr>
        <a:buFont typeface="Arial" pitchFamily="34" charset="0"/>
        <a:buChar char="•"/>
        <a:defRPr sz="1350" kern="1200">
          <a:solidFill>
            <a:srgbClr val="000000"/>
          </a:solidFill>
          <a:latin typeface="+mn-lt"/>
          <a:ea typeface="+mn-ea"/>
          <a:cs typeface="+mn-cs"/>
        </a:defRPr>
      </a:lvl4pPr>
      <a:lvl5pPr marL="1543050" indent="-171450" algn="l" defTabSz="685800" rtl="0" eaLnBrk="1" latinLnBrk="0" hangingPunct="1">
        <a:spcBef>
          <a:spcPct val="20000"/>
        </a:spcBef>
        <a:buClr>
          <a:srgbClr val="6CB255"/>
        </a:buClr>
        <a:buFont typeface="Arial" pitchFamily="34" charset="0"/>
        <a:buChar char="•"/>
        <a:defRPr sz="1350" kern="1200" baseline="0">
          <a:solidFill>
            <a:srgbClr val="000000"/>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3249227" y="158784"/>
            <a:ext cx="5140171" cy="4350566"/>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defTabSz="514350">
              <a:defRPr/>
            </a:pPr>
            <a:endParaRPr lang="en-US" sz="2475" spc="-34" dirty="0">
              <a:latin typeface="Arial Black"/>
            </a:endParaRPr>
          </a:p>
          <a:p>
            <a:pPr algn="ctr" defTabSz="514350">
              <a:defRPr/>
            </a:pPr>
            <a:endParaRPr lang="en-US" sz="1013" cap="none" spc="-34" dirty="0">
              <a:solidFill>
                <a:srgbClr val="9BBB59">
                  <a:lumMod val="20000"/>
                  <a:lumOff val="80000"/>
                </a:srgbClr>
              </a:solidFill>
              <a:latin typeface="Arial"/>
            </a:endParaRPr>
          </a:p>
          <a:p>
            <a:pPr algn="ctr" defTabSz="514350">
              <a:defRPr/>
            </a:pPr>
            <a:r>
              <a:rPr lang="en-US" sz="3000" b="1" cap="none" spc="-34" dirty="0">
                <a:solidFill>
                  <a:srgbClr val="212F62"/>
                </a:solidFill>
                <a:latin typeface="Arial"/>
              </a:rPr>
              <a:t>May 3, Tuesday</a:t>
            </a:r>
          </a:p>
          <a:p>
            <a:pPr algn="ctr" defTabSz="514350">
              <a:defRPr/>
            </a:pPr>
            <a:r>
              <a:rPr lang="en-US" sz="3000" b="1" cap="none" spc="-34" dirty="0">
                <a:solidFill>
                  <a:srgbClr val="212F62"/>
                </a:solidFill>
                <a:latin typeface="Arial"/>
              </a:rPr>
              <a:t>We will meet at the</a:t>
            </a:r>
          </a:p>
          <a:p>
            <a:pPr algn="ctr" defTabSz="514350">
              <a:defRPr/>
            </a:pPr>
            <a:r>
              <a:rPr lang="en-US" sz="3000" b="1" cap="none" spc="-34" dirty="0">
                <a:solidFill>
                  <a:srgbClr val="C00000"/>
                </a:solidFill>
                <a:latin typeface="Arial"/>
              </a:rPr>
              <a:t>Planetarium, CPB first floor</a:t>
            </a:r>
          </a:p>
          <a:p>
            <a:pPr algn="ctr" defTabSz="514350">
              <a:defRPr/>
            </a:pPr>
            <a:r>
              <a:rPr lang="en-US" sz="3000" b="1" cap="none" spc="-34" dirty="0">
                <a:solidFill>
                  <a:srgbClr val="C00000"/>
                </a:solidFill>
                <a:latin typeface="Arial"/>
              </a:rPr>
              <a:t>10:50 AM</a:t>
            </a:r>
          </a:p>
          <a:p>
            <a:pPr algn="ctr" defTabSz="514350">
              <a:defRPr/>
            </a:pPr>
            <a:endParaRPr lang="en-US" sz="3000" b="1" cap="none" spc="-34" dirty="0">
              <a:solidFill>
                <a:srgbClr val="C00000"/>
              </a:solidFill>
              <a:latin typeface="Arial"/>
            </a:endParaRPr>
          </a:p>
          <a:p>
            <a:pPr algn="ctr" defTabSz="514350">
              <a:defRPr/>
            </a:pPr>
            <a:r>
              <a:rPr lang="en-US" sz="3000" b="1" cap="none" spc="-34" dirty="0">
                <a:solidFill>
                  <a:srgbClr val="C00000"/>
                </a:solidFill>
                <a:latin typeface="Arial"/>
              </a:rPr>
              <a:t>Show: Blackholes</a:t>
            </a:r>
          </a:p>
          <a:p>
            <a:pPr algn="ctr" defTabSz="514350">
              <a:defRPr/>
            </a:pPr>
            <a:endParaRPr lang="en-US" sz="3000" b="1" cap="none" spc="-34" dirty="0">
              <a:solidFill>
                <a:srgbClr val="C00000"/>
              </a:solidFill>
              <a:latin typeface="Arial"/>
            </a:endParaRPr>
          </a:p>
          <a:p>
            <a:pPr algn="ctr" defTabSz="514350">
              <a:defRPr/>
            </a:pPr>
            <a:r>
              <a:rPr lang="en-US" sz="3000" b="1" cap="none" spc="-34" dirty="0">
                <a:solidFill>
                  <a:srgbClr val="C00000"/>
                </a:solidFill>
                <a:latin typeface="Arial"/>
              </a:rPr>
              <a:t>(extra credit)</a:t>
            </a:r>
          </a:p>
        </p:txBody>
      </p:sp>
      <p:sp>
        <p:nvSpPr>
          <p:cNvPr id="4" name="TextBox 3">
            <a:extLst>
              <a:ext uri="{FF2B5EF4-FFF2-40B4-BE49-F238E27FC236}">
                <a16:creationId xmlns:a16="http://schemas.microsoft.com/office/drawing/2014/main" id="{37E575D6-D428-48F3-8059-52053E18E256}"/>
              </a:ext>
            </a:extLst>
          </p:cNvPr>
          <p:cNvSpPr txBox="1"/>
          <p:nvPr/>
        </p:nvSpPr>
        <p:spPr>
          <a:xfrm>
            <a:off x="390617" y="5962557"/>
            <a:ext cx="10235953" cy="523220"/>
          </a:xfrm>
          <a:prstGeom prst="rect">
            <a:avLst/>
          </a:prstGeom>
          <a:noFill/>
        </p:spPr>
        <p:txBody>
          <a:bodyPr wrap="square">
            <a:spAutoFit/>
          </a:bodyPr>
          <a:lstStyle/>
          <a:p>
            <a:r>
              <a:rPr lang="en-US" sz="2800" b="1" dirty="0"/>
              <a:t>Comprehensive Final Exam: May 10,  11:00 am -  1:30 pm </a:t>
            </a:r>
          </a:p>
        </p:txBody>
      </p:sp>
    </p:spTree>
    <p:extLst>
      <p:ext uri="{BB962C8B-B14F-4D97-AF65-F5344CB8AC3E}">
        <p14:creationId xmlns:p14="http://schemas.microsoft.com/office/powerpoint/2010/main" val="4203245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183471" y="241326"/>
            <a:ext cx="5231907" cy="1019303"/>
          </a:xfrm>
        </p:spPr>
        <p:txBody>
          <a:bodyPr>
            <a:normAutofit/>
          </a:bodyPr>
          <a:lstStyle/>
          <a:p>
            <a:r>
              <a:rPr lang="en-US" sz="2800" dirty="0"/>
              <a:t>Magnetic Field and Magnetosphere</a:t>
            </a:r>
          </a:p>
        </p:txBody>
      </p:sp>
      <p:sp>
        <p:nvSpPr>
          <p:cNvPr id="7" name="Text Placeholder 6"/>
          <p:cNvSpPr>
            <a:spLocks noGrp="1"/>
          </p:cNvSpPr>
          <p:nvPr>
            <p:ph type="body" sz="quarter" idx="14"/>
          </p:nvPr>
        </p:nvSpPr>
        <p:spPr>
          <a:xfrm>
            <a:off x="4751408" y="3427780"/>
            <a:ext cx="7205400" cy="1351003"/>
          </a:xfrm>
        </p:spPr>
        <p:txBody>
          <a:bodyPr>
            <a:normAutofit/>
          </a:bodyPr>
          <a:lstStyle/>
          <a:p>
            <a:r>
              <a:rPr lang="en-US" sz="1600" dirty="0"/>
              <a:t>A cross-sectional view of our magnetosphere (or zone of magnetic influence), as revealed by numerous spacecraft missions. Note how the wind of charged particles from the Sun “blows” the magnetic field outward like a wind sock.</a:t>
            </a:r>
          </a:p>
        </p:txBody>
      </p:sp>
      <p:pic>
        <p:nvPicPr>
          <p:cNvPr id="6" name="Picture 5">
            <a:extLst>
              <a:ext uri="{FF2B5EF4-FFF2-40B4-BE49-F238E27FC236}">
                <a16:creationId xmlns:a16="http://schemas.microsoft.com/office/drawing/2014/main" id="{2E387ADF-165F-459A-876F-5C438554C420}"/>
              </a:ext>
            </a:extLst>
          </p:cNvPr>
          <p:cNvPicPr>
            <a:picLocks noChangeAspect="1"/>
          </p:cNvPicPr>
          <p:nvPr/>
        </p:nvPicPr>
        <p:blipFill>
          <a:blip r:embed="rId2"/>
          <a:stretch>
            <a:fillRect/>
          </a:stretch>
        </p:blipFill>
        <p:spPr>
          <a:xfrm>
            <a:off x="4841824" y="27126"/>
            <a:ext cx="7305786" cy="3401874"/>
          </a:xfrm>
          <a:prstGeom prst="rect">
            <a:avLst/>
          </a:prstGeom>
        </p:spPr>
      </p:pic>
      <p:sp>
        <p:nvSpPr>
          <p:cNvPr id="10" name="TextBox 9">
            <a:extLst>
              <a:ext uri="{FF2B5EF4-FFF2-40B4-BE49-F238E27FC236}">
                <a16:creationId xmlns:a16="http://schemas.microsoft.com/office/drawing/2014/main" id="{629D720D-4CC2-4F69-BF1F-6C53A6A59780}"/>
              </a:ext>
            </a:extLst>
          </p:cNvPr>
          <p:cNvSpPr txBox="1"/>
          <p:nvPr/>
        </p:nvSpPr>
        <p:spPr>
          <a:xfrm>
            <a:off x="235192" y="1373125"/>
            <a:ext cx="4516216" cy="2800767"/>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When a charged particle encounters a magnetic field in space, it becomes trapped in the magnetic zone.</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Above Earth’s atmosphere, the field traps small quantities of electrons and other atomic particles.</a:t>
            </a:r>
          </a:p>
          <a:p>
            <a:pPr marL="342900" indent="-342900">
              <a:buClr>
                <a:srgbClr val="6CB255"/>
              </a:buClr>
              <a:buFont typeface="Wingdings" panose="05000000000000000000" pitchFamily="2" charset="2"/>
              <a:buChar char="§"/>
            </a:pPr>
            <a:endParaRPr lang="en-US" sz="800" dirty="0"/>
          </a:p>
        </p:txBody>
      </p:sp>
      <p:sp>
        <p:nvSpPr>
          <p:cNvPr id="12" name="TextBox 11">
            <a:extLst>
              <a:ext uri="{FF2B5EF4-FFF2-40B4-BE49-F238E27FC236}">
                <a16:creationId xmlns:a16="http://schemas.microsoft.com/office/drawing/2014/main" id="{42EC8A6F-4448-4646-9E61-79F72D513675}"/>
              </a:ext>
            </a:extLst>
          </p:cNvPr>
          <p:cNvSpPr txBox="1"/>
          <p:nvPr/>
        </p:nvSpPr>
        <p:spPr>
          <a:xfrm>
            <a:off x="183471" y="4354407"/>
            <a:ext cx="11456699" cy="1446550"/>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b="1" dirty="0"/>
              <a:t>Magnetosphere: </a:t>
            </a:r>
            <a:r>
              <a:rPr lang="en-US" sz="2000" dirty="0"/>
              <a:t>the zone within which Earth’s magnetic field dominates over the weak interplanetary magnetic field that extends outward from the Sun.</a:t>
            </a:r>
          </a:p>
          <a:p>
            <a:pPr marL="342900" indent="-342900">
              <a:buClr>
                <a:srgbClr val="6CB255"/>
              </a:buClr>
              <a:buFont typeface="Wingdings" panose="05000000000000000000" pitchFamily="2" charset="2"/>
              <a:buChar char="§"/>
            </a:pPr>
            <a:endParaRPr lang="en-US" sz="2000" dirty="0"/>
          </a:p>
          <a:p>
            <a:pPr marL="342900" indent="-342900">
              <a:buClr>
                <a:srgbClr val="6CB255"/>
              </a:buClr>
              <a:buFont typeface="Wingdings" panose="05000000000000000000" pitchFamily="2" charset="2"/>
              <a:buChar char="§"/>
            </a:pPr>
            <a:r>
              <a:rPr lang="en-US" sz="2000" b="1" dirty="0"/>
              <a:t>Van Allen Belts</a:t>
            </a:r>
            <a:r>
              <a:rPr lang="en-US" sz="2000" dirty="0"/>
              <a:t>: The regions of high-energy ions</a:t>
            </a:r>
          </a:p>
          <a:p>
            <a:pPr>
              <a:buClr>
                <a:srgbClr val="6CB255"/>
              </a:buClr>
            </a:pPr>
            <a:endParaRPr lang="en-US" sz="800" dirty="0"/>
          </a:p>
        </p:txBody>
      </p:sp>
    </p:spTree>
    <p:extLst>
      <p:ext uri="{BB962C8B-B14F-4D97-AF65-F5344CB8AC3E}">
        <p14:creationId xmlns:p14="http://schemas.microsoft.com/office/powerpoint/2010/main" val="2243640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757383" y="296031"/>
            <a:ext cx="10843490" cy="1237205"/>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endParaRPr kumimoji="0" lang="en-US" sz="1350" b="0" i="0" u="none" strike="noStrike" kern="1200" cap="none" spc="-45" normalizeH="0" baseline="0" noProof="0" dirty="0">
              <a:ln>
                <a:noFill/>
              </a:ln>
              <a:solidFill>
                <a:prstClr val="white">
                  <a:lumMod val="65000"/>
                </a:prstClr>
              </a:solidFill>
              <a:effectLst/>
              <a:uLnTx/>
              <a:uFillTx/>
              <a:latin typeface="Arial"/>
              <a:ea typeface="+mj-ea"/>
              <a:cs typeface="+mj-cs"/>
            </a:endParaRP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45" normalizeH="0" baseline="0" noProof="0" dirty="0">
                <a:ln>
                  <a:noFill/>
                </a:ln>
                <a:solidFill>
                  <a:prstClr val="white">
                    <a:lumMod val="65000"/>
                  </a:prstClr>
                </a:solidFill>
                <a:effectLst/>
                <a:uLnTx/>
                <a:uFillTx/>
                <a:latin typeface="Arial"/>
                <a:ea typeface="+mj-ea"/>
                <a:cs typeface="+mj-cs"/>
              </a:rPr>
              <a:t>Chapter 8 </a:t>
            </a: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45" normalizeH="0" baseline="0" noProof="0" dirty="0">
                <a:ln>
                  <a:noFill/>
                </a:ln>
                <a:solidFill>
                  <a:prstClr val="white">
                    <a:lumMod val="65000"/>
                  </a:prstClr>
                </a:solidFill>
                <a:effectLst/>
                <a:uLnTx/>
                <a:uFillTx/>
                <a:latin typeface="Arial"/>
                <a:ea typeface="+mj-ea"/>
                <a:cs typeface="+mj-cs"/>
              </a:rPr>
              <a:t>EARTH AS A PLANET</a:t>
            </a:r>
          </a:p>
        </p:txBody>
      </p:sp>
      <p:sp>
        <p:nvSpPr>
          <p:cNvPr id="6" name="TextBox 5">
            <a:extLst>
              <a:ext uri="{FF2B5EF4-FFF2-40B4-BE49-F238E27FC236}">
                <a16:creationId xmlns:a16="http://schemas.microsoft.com/office/drawing/2014/main" id="{B358DE7E-8C48-42D4-9FC5-B380D8DC6C19}"/>
              </a:ext>
            </a:extLst>
          </p:cNvPr>
          <p:cNvSpPr txBox="1"/>
          <p:nvPr/>
        </p:nvSpPr>
        <p:spPr>
          <a:xfrm>
            <a:off x="4016475" y="1723939"/>
            <a:ext cx="7426842" cy="16927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lumMod val="50000"/>
                  </a:schemeClr>
                </a:solidFill>
                <a:effectLst/>
                <a:uLnTx/>
                <a:uFillTx/>
                <a:latin typeface="Arial"/>
                <a:ea typeface="+mn-ea"/>
                <a:cs typeface="+mn-cs"/>
              </a:rPr>
              <a:t>8.1 The Global Perspective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6CB255"/>
                </a:solidFill>
                <a:effectLst/>
                <a:uLnTx/>
                <a:uFillTx/>
                <a:latin typeface="Arial"/>
                <a:ea typeface="+mn-ea"/>
                <a:cs typeface="+mn-cs"/>
              </a:rPr>
              <a:t>8.2 Earth’s Crust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65000"/>
                  </a:prstClr>
                </a:solidFill>
                <a:effectLst/>
                <a:uLnTx/>
                <a:uFillTx/>
                <a:latin typeface="Arial"/>
                <a:ea typeface="+mn-ea"/>
                <a:cs typeface="+mn-cs"/>
              </a:rPr>
              <a:t>8.3 Earth’s Atmosphere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65000"/>
                  </a:prstClr>
                </a:solidFill>
                <a:effectLst/>
                <a:uLnTx/>
                <a:uFillTx/>
                <a:latin typeface="Arial"/>
                <a:ea typeface="+mn-ea"/>
                <a:cs typeface="+mn-cs"/>
              </a:rPr>
              <a:t>8.4 Life, Chemical Evolution, and Climate Change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65000"/>
                  </a:prstClr>
                </a:solidFill>
                <a:effectLst/>
                <a:uLnTx/>
                <a:uFillTx/>
                <a:latin typeface="Arial"/>
                <a:ea typeface="+mn-ea"/>
                <a:cs typeface="+mn-cs"/>
              </a:rPr>
              <a:t>8.5 Cosmic Influences on the Evolution of Earth</a:t>
            </a:r>
            <a:endParaRPr kumimoji="0" lang="en-US" sz="2000" b="0" i="0" u="none" strike="noStrike" kern="1200" cap="none" spc="0" normalizeH="0" baseline="0" noProof="0" dirty="0">
              <a:ln>
                <a:noFill/>
              </a:ln>
              <a:solidFill>
                <a:prstClr val="white">
                  <a:lumMod val="65000"/>
                </a:prstClr>
              </a:solidFill>
              <a:effectLst/>
              <a:uLnTx/>
              <a:uFillTx/>
              <a:latin typeface="Arial"/>
              <a:ea typeface="+mn-ea"/>
              <a:cs typeface="+mn-cs"/>
            </a:endParaRPr>
          </a:p>
        </p:txBody>
      </p:sp>
      <p:sp>
        <p:nvSpPr>
          <p:cNvPr id="8" name="TextBox 7">
            <a:extLst>
              <a:ext uri="{FF2B5EF4-FFF2-40B4-BE49-F238E27FC236}">
                <a16:creationId xmlns:a16="http://schemas.microsoft.com/office/drawing/2014/main" id="{C475F311-BC0F-4AD9-9A82-A82949FB008D}"/>
              </a:ext>
            </a:extLst>
          </p:cNvPr>
          <p:cNvSpPr txBox="1"/>
          <p:nvPr/>
        </p:nvSpPr>
        <p:spPr>
          <a:xfrm>
            <a:off x="4016475" y="3851020"/>
            <a:ext cx="6932651"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555"/>
                </a:solidFill>
                <a:effectLst/>
                <a:uLnTx/>
                <a:uFillTx/>
                <a:latin typeface="Neue Helvetica W01"/>
                <a:ea typeface="+mn-ea"/>
                <a:cs typeface="+mn-cs"/>
              </a:rPr>
              <a:t>By the end of this section, you will be able 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Denote the primary types of rock that constitute Earth’s crust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Explain the theory of plate tectonics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Describe the difference between rift and subduction zones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Describe the relationship between fault zones and mountain building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Explain the various types of volcanic activity occurring on Earth</a:t>
            </a:r>
          </a:p>
        </p:txBody>
      </p:sp>
    </p:spTree>
    <p:extLst>
      <p:ext uri="{BB962C8B-B14F-4D97-AF65-F5344CB8AC3E}">
        <p14:creationId xmlns:p14="http://schemas.microsoft.com/office/powerpoint/2010/main" val="1427389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03243" y="8878"/>
            <a:ext cx="5223028" cy="584296"/>
          </a:xfrm>
        </p:spPr>
        <p:txBody>
          <a:bodyPr/>
          <a:lstStyle/>
          <a:p>
            <a:r>
              <a:rPr lang="en-US" dirty="0"/>
              <a:t>Composition of the Crust</a:t>
            </a:r>
          </a:p>
        </p:txBody>
      </p:sp>
      <p:sp>
        <p:nvSpPr>
          <p:cNvPr id="7" name="Text Placeholder 6"/>
          <p:cNvSpPr>
            <a:spLocks noGrp="1"/>
          </p:cNvSpPr>
          <p:nvPr>
            <p:ph type="body" sz="quarter" idx="14"/>
          </p:nvPr>
        </p:nvSpPr>
        <p:spPr>
          <a:xfrm>
            <a:off x="7531222" y="4708295"/>
            <a:ext cx="4530571" cy="618477"/>
          </a:xfrm>
        </p:spPr>
        <p:txBody>
          <a:bodyPr>
            <a:noAutofit/>
          </a:bodyPr>
          <a:lstStyle/>
          <a:p>
            <a:r>
              <a:rPr lang="en-US" sz="1800" dirty="0">
                <a:solidFill>
                  <a:schemeClr val="tx1"/>
                </a:solidFill>
              </a:rPr>
              <a:t>Satellite images of the 15 January 2022 eruption of </a:t>
            </a:r>
            <a:r>
              <a:rPr lang="en-US" sz="1800" dirty="0" err="1">
                <a:solidFill>
                  <a:schemeClr val="tx1"/>
                </a:solidFill>
              </a:rPr>
              <a:t>Hunga</a:t>
            </a:r>
            <a:r>
              <a:rPr lang="en-US" sz="1800" dirty="0">
                <a:solidFill>
                  <a:schemeClr val="tx1"/>
                </a:solidFill>
              </a:rPr>
              <a:t> Tonga-</a:t>
            </a:r>
            <a:r>
              <a:rPr lang="en-US" sz="1800" dirty="0" err="1">
                <a:solidFill>
                  <a:schemeClr val="tx1"/>
                </a:solidFill>
              </a:rPr>
              <a:t>Hunga</a:t>
            </a:r>
            <a:r>
              <a:rPr lang="en-US" sz="1800" dirty="0">
                <a:solidFill>
                  <a:schemeClr val="tx1"/>
                </a:solidFill>
              </a:rPr>
              <a:t> </a:t>
            </a:r>
            <a:r>
              <a:rPr lang="en-US" sz="1800" dirty="0" err="1">
                <a:solidFill>
                  <a:schemeClr val="tx1"/>
                </a:solidFill>
              </a:rPr>
              <a:t>Haʻapai</a:t>
            </a:r>
            <a:endParaRPr lang="en-US" sz="1800" dirty="0">
              <a:solidFill>
                <a:schemeClr val="tx1"/>
              </a:solidFill>
            </a:endParaRPr>
          </a:p>
        </p:txBody>
      </p:sp>
      <p:sp>
        <p:nvSpPr>
          <p:cNvPr id="10" name="TextBox 9">
            <a:extLst>
              <a:ext uri="{FF2B5EF4-FFF2-40B4-BE49-F238E27FC236}">
                <a16:creationId xmlns:a16="http://schemas.microsoft.com/office/drawing/2014/main" id="{DF2EBD9A-5571-45E4-91DA-04A2FCADE036}"/>
              </a:ext>
            </a:extLst>
          </p:cNvPr>
          <p:cNvSpPr txBox="1"/>
          <p:nvPr/>
        </p:nvSpPr>
        <p:spPr>
          <a:xfrm>
            <a:off x="383142" y="693960"/>
            <a:ext cx="7082978" cy="2923877"/>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Earth’s crust is a dynamic place and is most active.</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Volcanic eruptions, erosion, and large-scale movements of the continents rework the surface of our planet constantly</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Many of the geological processes described in this section have taken place on other planets as well, but usually in their distant pasts.</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Jupiter’s moon Io has many active volcanoes.</a:t>
            </a:r>
          </a:p>
        </p:txBody>
      </p:sp>
      <p:pic>
        <p:nvPicPr>
          <p:cNvPr id="2050" name="Picture 2">
            <a:extLst>
              <a:ext uri="{FF2B5EF4-FFF2-40B4-BE49-F238E27FC236}">
                <a16:creationId xmlns:a16="http://schemas.microsoft.com/office/drawing/2014/main" id="{CA94D116-191D-4E13-9B3B-7A4C67907709}"/>
              </a:ext>
            </a:extLst>
          </p:cNvPr>
          <p:cNvPicPr>
            <a:picLocks noChangeAspect="1" noChangeArrowheads="1" noCrop="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31222" y="0"/>
            <a:ext cx="4660777" cy="46607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8F7040E-9421-413D-9CF1-52EC0B32C2F5}"/>
              </a:ext>
            </a:extLst>
          </p:cNvPr>
          <p:cNvPicPr>
            <a:picLocks noChangeAspect="1"/>
          </p:cNvPicPr>
          <p:nvPr/>
        </p:nvPicPr>
        <p:blipFill>
          <a:blip r:embed="rId3"/>
          <a:stretch>
            <a:fillRect/>
          </a:stretch>
        </p:blipFill>
        <p:spPr>
          <a:xfrm>
            <a:off x="88776" y="3617837"/>
            <a:ext cx="4740676" cy="3161576"/>
          </a:xfrm>
          <a:prstGeom prst="rect">
            <a:avLst/>
          </a:prstGeom>
        </p:spPr>
      </p:pic>
      <p:sp>
        <p:nvSpPr>
          <p:cNvPr id="4" name="TextBox 3">
            <a:extLst>
              <a:ext uri="{FF2B5EF4-FFF2-40B4-BE49-F238E27FC236}">
                <a16:creationId xmlns:a16="http://schemas.microsoft.com/office/drawing/2014/main" id="{346AB660-4C50-4D1C-B0CC-D07D113B7B59}"/>
              </a:ext>
            </a:extLst>
          </p:cNvPr>
          <p:cNvSpPr txBox="1"/>
          <p:nvPr/>
        </p:nvSpPr>
        <p:spPr>
          <a:xfrm>
            <a:off x="4829452" y="5859184"/>
            <a:ext cx="3524435" cy="923330"/>
          </a:xfrm>
          <a:prstGeom prst="rect">
            <a:avLst/>
          </a:prstGeom>
          <a:noFill/>
        </p:spPr>
        <p:txBody>
          <a:bodyPr wrap="square" rtlCol="0">
            <a:spAutoFit/>
          </a:bodyPr>
          <a:lstStyle/>
          <a:p>
            <a:r>
              <a:rPr lang="en-US" dirty="0"/>
              <a:t>Horseshoe Bend, Paige Az.</a:t>
            </a:r>
          </a:p>
          <a:p>
            <a:r>
              <a:rPr lang="en-US" dirty="0"/>
              <a:t>Colorado River carved 1000 ft deep canyon</a:t>
            </a:r>
          </a:p>
        </p:txBody>
      </p:sp>
    </p:spTree>
    <p:extLst>
      <p:ext uri="{BB962C8B-B14F-4D97-AF65-F5344CB8AC3E}">
        <p14:creationId xmlns:p14="http://schemas.microsoft.com/office/powerpoint/2010/main" val="33938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23170" y="81530"/>
            <a:ext cx="5223028" cy="584296"/>
          </a:xfrm>
        </p:spPr>
        <p:txBody>
          <a:bodyPr/>
          <a:lstStyle/>
          <a:p>
            <a:r>
              <a:rPr lang="en-US" dirty="0">
                <a:solidFill>
                  <a:schemeClr val="bg1">
                    <a:lumMod val="50000"/>
                  </a:schemeClr>
                </a:solidFill>
              </a:rPr>
              <a:t>Composition of the Crust</a:t>
            </a:r>
          </a:p>
        </p:txBody>
      </p:sp>
      <p:sp>
        <p:nvSpPr>
          <p:cNvPr id="7" name="Text Placeholder 6"/>
          <p:cNvSpPr>
            <a:spLocks noGrp="1"/>
          </p:cNvSpPr>
          <p:nvPr>
            <p:ph type="body" sz="quarter" idx="14"/>
          </p:nvPr>
        </p:nvSpPr>
        <p:spPr>
          <a:xfrm>
            <a:off x="6096000" y="3982848"/>
            <a:ext cx="6143732" cy="1754326"/>
          </a:xfrm>
        </p:spPr>
        <p:txBody>
          <a:bodyPr>
            <a:normAutofit/>
          </a:bodyPr>
          <a:lstStyle/>
          <a:p>
            <a:r>
              <a:rPr lang="en-US" sz="1600" b="1" dirty="0">
                <a:solidFill>
                  <a:srgbClr val="6CB255"/>
                </a:solidFill>
              </a:rPr>
              <a:t>Formation of Igneous Rock as Liquid Lava Cools and Freezes.</a:t>
            </a:r>
            <a:r>
              <a:rPr lang="en-US" sz="1600" b="1" dirty="0"/>
              <a:t> </a:t>
            </a:r>
            <a:r>
              <a:rPr lang="en-US" sz="1600" dirty="0"/>
              <a:t>This is a lava flow from a basaltic eruption. Basaltic lava flows quickly and can move easily over distances of more than 20 kilometers</a:t>
            </a:r>
            <a:r>
              <a:rPr lang="en-US" sz="1000" dirty="0"/>
              <a:t>. (credit: USGS)</a:t>
            </a:r>
          </a:p>
        </p:txBody>
      </p:sp>
      <p:pic>
        <p:nvPicPr>
          <p:cNvPr id="3074" name="Picture 2" descr="Image of a Lava Flow from a Basaltic Eruption. The leading edge of the flow is red-hot, while the surface behind has cooled to almost black">
            <a:extLst>
              <a:ext uri="{FF2B5EF4-FFF2-40B4-BE49-F238E27FC236}">
                <a16:creationId xmlns:a16="http://schemas.microsoft.com/office/drawing/2014/main" id="{DE724550-0FF9-4095-8C9B-778D5715C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546" y="17756"/>
            <a:ext cx="6328698" cy="39505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2EBD9A-5571-45E4-91DA-04A2FCADE036}"/>
              </a:ext>
            </a:extLst>
          </p:cNvPr>
          <p:cNvSpPr txBox="1"/>
          <p:nvPr/>
        </p:nvSpPr>
        <p:spPr>
          <a:xfrm>
            <a:off x="183317" y="870842"/>
            <a:ext cx="5462881" cy="4770537"/>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Composition: </a:t>
            </a:r>
          </a:p>
          <a:p>
            <a:pPr marL="800100" lvl="1" indent="-342900">
              <a:buClr>
                <a:srgbClr val="6CB255"/>
              </a:buClr>
              <a:buFont typeface="Courier New" panose="02070309020205020404" pitchFamily="49" charset="0"/>
              <a:buChar char="o"/>
            </a:pPr>
            <a:r>
              <a:rPr lang="en-US" sz="2000" dirty="0"/>
              <a:t>Oceanic Basalt and Continental Granite called </a:t>
            </a:r>
            <a:r>
              <a:rPr lang="en-US" sz="2000" b="1" dirty="0"/>
              <a:t>Igneous Rock </a:t>
            </a:r>
            <a:r>
              <a:rPr lang="en-US" sz="2000" dirty="0"/>
              <a:t>(any rock that has cooled from a molten state).</a:t>
            </a:r>
          </a:p>
          <a:p>
            <a:pPr marL="800100" lvl="1" indent="-342900">
              <a:buClr>
                <a:srgbClr val="6CB255"/>
              </a:buClr>
              <a:buFont typeface="Courier New" panose="02070309020205020404" pitchFamily="49" charset="0"/>
              <a:buChar char="o"/>
            </a:pPr>
            <a:endParaRPr lang="en-US" sz="800" dirty="0"/>
          </a:p>
          <a:p>
            <a:pPr marL="800100" lvl="1" indent="-342900">
              <a:buClr>
                <a:srgbClr val="6CB255"/>
              </a:buClr>
              <a:buFont typeface="Courier New" panose="02070309020205020404" pitchFamily="49" charset="0"/>
              <a:buChar char="o"/>
            </a:pPr>
            <a:r>
              <a:rPr lang="en-US" sz="2000" b="1" dirty="0"/>
              <a:t>Sedimentary Rock</a:t>
            </a:r>
            <a:r>
              <a:rPr lang="en-US" sz="2000" dirty="0"/>
              <a:t>: made of fragments of igneous rock or the shells of living organisms deposited by wind or water and cemented together without melting. Example: sandstones, shales, and limestones</a:t>
            </a:r>
          </a:p>
          <a:p>
            <a:pPr marL="800100" lvl="1" indent="-342900">
              <a:buClr>
                <a:srgbClr val="6CB255"/>
              </a:buClr>
              <a:buFont typeface="Courier New" panose="02070309020205020404" pitchFamily="49" charset="0"/>
              <a:buChar char="o"/>
            </a:pPr>
            <a:endParaRPr lang="en-US" sz="800" dirty="0"/>
          </a:p>
          <a:p>
            <a:pPr marL="800100" lvl="1" indent="-342900">
              <a:buClr>
                <a:srgbClr val="6CB255"/>
              </a:buClr>
              <a:buFont typeface="Courier New" panose="02070309020205020404" pitchFamily="49" charset="0"/>
              <a:buChar char="o"/>
            </a:pPr>
            <a:r>
              <a:rPr lang="en-US" sz="2000" b="1" dirty="0"/>
              <a:t>Metamorphic Rock</a:t>
            </a:r>
            <a:r>
              <a:rPr lang="en-US" sz="2000" dirty="0"/>
              <a:t>: produced when high temperature or pressure alters igneous or sedimentary rock physically or chemically.</a:t>
            </a:r>
          </a:p>
          <a:p>
            <a:pPr marL="800100" lvl="1" indent="-342900">
              <a:buClr>
                <a:srgbClr val="6CB255"/>
              </a:buClr>
              <a:buFont typeface="Courier New" panose="02070309020205020404" pitchFamily="49" charset="0"/>
              <a:buChar char="o"/>
            </a:pPr>
            <a:endParaRPr lang="en-US" sz="800" dirty="0"/>
          </a:p>
        </p:txBody>
      </p:sp>
      <p:sp>
        <p:nvSpPr>
          <p:cNvPr id="8" name="TextBox 7">
            <a:extLst>
              <a:ext uri="{FF2B5EF4-FFF2-40B4-BE49-F238E27FC236}">
                <a16:creationId xmlns:a16="http://schemas.microsoft.com/office/drawing/2014/main" id="{FB4217C3-D852-4E10-A1F4-EE4A73FACD11}"/>
              </a:ext>
            </a:extLst>
          </p:cNvPr>
          <p:cNvSpPr txBox="1"/>
          <p:nvPr/>
        </p:nvSpPr>
        <p:spPr>
          <a:xfrm>
            <a:off x="90179" y="5572849"/>
            <a:ext cx="9337906" cy="1015663"/>
          </a:xfrm>
          <a:prstGeom prst="rect">
            <a:avLst/>
          </a:prstGeom>
          <a:noFill/>
        </p:spPr>
        <p:txBody>
          <a:bodyPr wrap="square">
            <a:spAutoFit/>
          </a:bodyPr>
          <a:lstStyle/>
          <a:p>
            <a:pPr marL="800100" marR="0" lvl="1" indent="-342900" algn="l" defTabSz="914400" rtl="0" eaLnBrk="1" fontAlgn="auto" latinLnBrk="0" hangingPunct="1">
              <a:lnSpc>
                <a:spcPct val="100000"/>
              </a:lnSpc>
              <a:spcBef>
                <a:spcPts val="0"/>
              </a:spcBef>
              <a:spcAft>
                <a:spcPts val="0"/>
              </a:spcAft>
              <a:buClr>
                <a:srgbClr val="6CB255"/>
              </a:buClr>
              <a:buSzTx/>
              <a:buFont typeface="Courier New" panose="02070309020205020404" pitchFamily="49" charset="0"/>
              <a:buChar char="o"/>
              <a:tabLst/>
              <a:defRPr/>
            </a:pPr>
            <a:r>
              <a:rPr kumimoji="0" lang="en-US" sz="2000" b="1" i="0" u="none" strike="noStrike" kern="1200" cap="none" spc="0" normalizeH="0" baseline="0" noProof="0" dirty="0">
                <a:ln>
                  <a:noFill/>
                </a:ln>
                <a:solidFill>
                  <a:prstClr val="black"/>
                </a:solidFill>
                <a:effectLst/>
                <a:uLnTx/>
                <a:uFillTx/>
                <a:latin typeface="Arial"/>
                <a:ea typeface="+mn-ea"/>
                <a:cs typeface="+mn-cs"/>
              </a:rPr>
              <a:t>Primitive Rock</a:t>
            </a:r>
            <a:r>
              <a:rPr kumimoji="0" lang="en-US" sz="2000" b="0" i="0" u="none" strike="noStrike" kern="1200" cap="none" spc="0" normalizeH="0" baseline="0" noProof="0" dirty="0">
                <a:ln>
                  <a:noFill/>
                </a:ln>
                <a:solidFill>
                  <a:prstClr val="black"/>
                </a:solidFill>
                <a:effectLst/>
                <a:uLnTx/>
                <a:uFillTx/>
                <a:latin typeface="Arial"/>
                <a:ea typeface="+mn-ea"/>
                <a:cs typeface="+mn-cs"/>
              </a:rPr>
              <a:t>: Primitive rock represents the original material out of which the planetary system was made. No primitive material is left on Earth because the entire planet was heated early in its history.</a:t>
            </a:r>
          </a:p>
        </p:txBody>
      </p:sp>
    </p:spTree>
    <p:extLst>
      <p:ext uri="{BB962C8B-B14F-4D97-AF65-F5344CB8AC3E}">
        <p14:creationId xmlns:p14="http://schemas.microsoft.com/office/powerpoint/2010/main" val="482927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54493" y="93614"/>
            <a:ext cx="10750549" cy="659535"/>
          </a:xfrm>
        </p:spPr>
        <p:txBody>
          <a:bodyPr/>
          <a:lstStyle/>
          <a:p>
            <a:r>
              <a:rPr lang="en-US" dirty="0"/>
              <a:t>Plate Tectonics</a:t>
            </a:r>
          </a:p>
        </p:txBody>
      </p:sp>
      <p:sp>
        <p:nvSpPr>
          <p:cNvPr id="7" name="Text Placeholder 6"/>
          <p:cNvSpPr>
            <a:spLocks noGrp="1"/>
          </p:cNvSpPr>
          <p:nvPr>
            <p:ph type="body" sz="quarter" idx="14"/>
          </p:nvPr>
        </p:nvSpPr>
        <p:spPr>
          <a:xfrm>
            <a:off x="4518734" y="3948063"/>
            <a:ext cx="7519386" cy="863634"/>
          </a:xfrm>
        </p:spPr>
        <p:txBody>
          <a:bodyPr>
            <a:normAutofit/>
          </a:bodyPr>
          <a:lstStyle/>
          <a:p>
            <a:r>
              <a:rPr lang="en-US" sz="1600" b="1" dirty="0">
                <a:solidFill>
                  <a:srgbClr val="6CB255"/>
                </a:solidFill>
              </a:rPr>
              <a:t>Earth’s Continental Plates.</a:t>
            </a:r>
            <a:r>
              <a:rPr lang="en-US" sz="1600" b="1" dirty="0"/>
              <a:t> </a:t>
            </a:r>
            <a:r>
              <a:rPr lang="en-US" sz="1600" dirty="0"/>
              <a:t>This map shows the major plates into which the crust of Earth is divided. Arrows indicate the motion of the plates at average speeds of 4 to 5 centimeters per year, similar to the rate at which your hair grows.</a:t>
            </a:r>
          </a:p>
        </p:txBody>
      </p:sp>
      <p:pic>
        <p:nvPicPr>
          <p:cNvPr id="2" name="Picture 1">
            <a:extLst>
              <a:ext uri="{FF2B5EF4-FFF2-40B4-BE49-F238E27FC236}">
                <a16:creationId xmlns:a16="http://schemas.microsoft.com/office/drawing/2014/main" id="{13DBBC78-6DD3-4BD4-83A8-DBED6507116F}"/>
              </a:ext>
            </a:extLst>
          </p:cNvPr>
          <p:cNvPicPr>
            <a:picLocks noChangeAspect="1"/>
          </p:cNvPicPr>
          <p:nvPr/>
        </p:nvPicPr>
        <p:blipFill>
          <a:blip r:embed="rId2"/>
          <a:stretch>
            <a:fillRect/>
          </a:stretch>
        </p:blipFill>
        <p:spPr>
          <a:xfrm>
            <a:off x="4344140" y="17756"/>
            <a:ext cx="7830104" cy="3915052"/>
          </a:xfrm>
          <a:prstGeom prst="rect">
            <a:avLst/>
          </a:prstGeom>
        </p:spPr>
      </p:pic>
      <p:sp>
        <p:nvSpPr>
          <p:cNvPr id="9" name="TextBox 8">
            <a:extLst>
              <a:ext uri="{FF2B5EF4-FFF2-40B4-BE49-F238E27FC236}">
                <a16:creationId xmlns:a16="http://schemas.microsoft.com/office/drawing/2014/main" id="{6181F0EE-9ED8-472A-B54C-F32CA225FF28}"/>
              </a:ext>
            </a:extLst>
          </p:cNvPr>
          <p:cNvSpPr txBox="1"/>
          <p:nvPr/>
        </p:nvSpPr>
        <p:spPr>
          <a:xfrm>
            <a:off x="254493" y="1032430"/>
            <a:ext cx="3758214" cy="5016758"/>
          </a:xfrm>
          <a:prstGeom prst="rect">
            <a:avLst/>
          </a:prstGeom>
          <a:noFill/>
        </p:spPr>
        <p:txBody>
          <a:bodyPr wrap="square">
            <a:spAutoFit/>
          </a:bodyPr>
          <a:lstStyle/>
          <a:p>
            <a:r>
              <a:rPr lang="en-US" sz="2000" b="1" dirty="0"/>
              <a:t>Plate tectonics </a:t>
            </a:r>
            <a:r>
              <a:rPr lang="en-US" sz="2000" dirty="0"/>
              <a:t>is an idea that explains how slow motions within the mantle of Earth move large segments of the crust, resulting in a gradual “drifting” of the continents as well as the formation of mountains and other large-scale geological features.</a:t>
            </a:r>
          </a:p>
          <a:p>
            <a:endParaRPr lang="en-US" sz="2000" dirty="0"/>
          </a:p>
          <a:p>
            <a:r>
              <a:rPr lang="en-US" sz="2000" dirty="0"/>
              <a:t>Earth’s crust and upper mantle (to a depth of about 60 kilometers) are divided into 12 tectonic plates that fit together like the pieces of a jigsaw puzzle.</a:t>
            </a:r>
          </a:p>
        </p:txBody>
      </p:sp>
    </p:spTree>
    <p:extLst>
      <p:ext uri="{BB962C8B-B14F-4D97-AF65-F5344CB8AC3E}">
        <p14:creationId xmlns:p14="http://schemas.microsoft.com/office/powerpoint/2010/main" val="3170499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85819" y="3406"/>
            <a:ext cx="3669436" cy="988829"/>
          </a:xfrm>
        </p:spPr>
        <p:txBody>
          <a:bodyPr>
            <a:normAutofit/>
          </a:bodyPr>
          <a:lstStyle/>
          <a:p>
            <a:r>
              <a:rPr lang="en-US" dirty="0"/>
              <a:t>Rift and</a:t>
            </a:r>
            <a:br>
              <a:rPr lang="en-US" dirty="0"/>
            </a:br>
            <a:r>
              <a:rPr lang="en-US" dirty="0"/>
              <a:t>Subduction Zones</a:t>
            </a:r>
          </a:p>
        </p:txBody>
      </p:sp>
      <p:sp>
        <p:nvSpPr>
          <p:cNvPr id="7" name="Text Placeholder 6"/>
          <p:cNvSpPr>
            <a:spLocks noGrp="1"/>
          </p:cNvSpPr>
          <p:nvPr>
            <p:ph type="body" sz="quarter" idx="14"/>
          </p:nvPr>
        </p:nvSpPr>
        <p:spPr>
          <a:xfrm>
            <a:off x="4779144" y="5136944"/>
            <a:ext cx="6519169" cy="1405899"/>
          </a:xfrm>
        </p:spPr>
        <p:txBody>
          <a:bodyPr>
            <a:normAutofit/>
          </a:bodyPr>
          <a:lstStyle/>
          <a:p>
            <a:r>
              <a:rPr lang="en-US" sz="1600" b="1" dirty="0">
                <a:solidFill>
                  <a:srgbClr val="6CB255"/>
                </a:solidFill>
              </a:rPr>
              <a:t>Rift Zone and </a:t>
            </a:r>
            <a:r>
              <a:rPr lang="en-US" sz="1600" b="1" dirty="0" err="1">
                <a:solidFill>
                  <a:srgbClr val="6CB255"/>
                </a:solidFill>
              </a:rPr>
              <a:t>Subduction</a:t>
            </a:r>
            <a:r>
              <a:rPr lang="en-US" sz="1600" b="1" dirty="0">
                <a:solidFill>
                  <a:srgbClr val="6CB255"/>
                </a:solidFill>
              </a:rPr>
              <a:t> Zone.</a:t>
            </a:r>
            <a:r>
              <a:rPr lang="en-US" sz="1600" b="1" dirty="0"/>
              <a:t> </a:t>
            </a:r>
            <a:r>
              <a:rPr lang="en-US" sz="1600" dirty="0"/>
              <a:t>Rift and </a:t>
            </a:r>
            <a:r>
              <a:rPr lang="en-US" sz="1600" dirty="0" err="1"/>
              <a:t>subduction</a:t>
            </a:r>
            <a:r>
              <a:rPr lang="en-US" sz="1600" dirty="0"/>
              <a:t> zones are the regions (mostly beneath the oceans) where new crust is formed and old crust is destroyed as part of the cycle of plate tectonics.</a:t>
            </a:r>
          </a:p>
        </p:txBody>
      </p:sp>
      <p:pic>
        <p:nvPicPr>
          <p:cNvPr id="6" name="Picture 5">
            <a:extLst>
              <a:ext uri="{FF2B5EF4-FFF2-40B4-BE49-F238E27FC236}">
                <a16:creationId xmlns:a16="http://schemas.microsoft.com/office/drawing/2014/main" id="{1876312D-74BE-4AAC-BD9C-06CFD9BF47F3}"/>
              </a:ext>
            </a:extLst>
          </p:cNvPr>
          <p:cNvPicPr>
            <a:picLocks noChangeAspect="1"/>
          </p:cNvPicPr>
          <p:nvPr/>
        </p:nvPicPr>
        <p:blipFill>
          <a:blip r:embed="rId2"/>
          <a:stretch>
            <a:fillRect/>
          </a:stretch>
        </p:blipFill>
        <p:spPr>
          <a:xfrm>
            <a:off x="4283547" y="35510"/>
            <a:ext cx="7822634" cy="4918230"/>
          </a:xfrm>
          <a:prstGeom prst="rect">
            <a:avLst/>
          </a:prstGeom>
        </p:spPr>
      </p:pic>
      <p:sp>
        <p:nvSpPr>
          <p:cNvPr id="10" name="TextBox 9">
            <a:extLst>
              <a:ext uri="{FF2B5EF4-FFF2-40B4-BE49-F238E27FC236}">
                <a16:creationId xmlns:a16="http://schemas.microsoft.com/office/drawing/2014/main" id="{9C12D7FC-66B6-4F73-A63D-5A04E14396BB}"/>
              </a:ext>
            </a:extLst>
          </p:cNvPr>
          <p:cNvSpPr txBox="1"/>
          <p:nvPr/>
        </p:nvSpPr>
        <p:spPr>
          <a:xfrm>
            <a:off x="421690" y="1317482"/>
            <a:ext cx="3669436" cy="4401205"/>
          </a:xfrm>
          <a:prstGeom prst="rect">
            <a:avLst/>
          </a:prstGeom>
          <a:noFill/>
        </p:spPr>
        <p:txBody>
          <a:bodyPr wrap="square">
            <a:spAutoFit/>
          </a:bodyPr>
          <a:lstStyle/>
          <a:p>
            <a:pPr marL="342900" indent="-342900">
              <a:buFont typeface="Wingdings" panose="05000000000000000000" pitchFamily="2" charset="2"/>
              <a:buChar char="§"/>
            </a:pPr>
            <a:r>
              <a:rPr lang="en-US" sz="2000" dirty="0"/>
              <a:t>Plates pull apart from each other along </a:t>
            </a:r>
            <a:r>
              <a:rPr lang="en-US" sz="2000" b="1" dirty="0"/>
              <a:t>Rift Zones</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a:t>When two plates come together, one plate is often forced beneath another in what is called a </a:t>
            </a:r>
            <a:r>
              <a:rPr lang="en-US" sz="2000" b="1" dirty="0"/>
              <a:t>Subduction Zone</a:t>
            </a:r>
          </a:p>
          <a:p>
            <a:pPr marL="342900" indent="-342900">
              <a:buFont typeface="Wingdings" panose="05000000000000000000" pitchFamily="2" charset="2"/>
              <a:buChar char="§"/>
            </a:pPr>
            <a:endParaRPr lang="en-US" sz="2000" b="1" dirty="0"/>
          </a:p>
          <a:p>
            <a:pPr marL="342900" indent="-342900">
              <a:buFont typeface="Wingdings" panose="05000000000000000000" pitchFamily="2" charset="2"/>
              <a:buChar char="§"/>
            </a:pPr>
            <a:r>
              <a:rPr lang="en-US" sz="2000" dirty="0"/>
              <a:t>All along the subduction zone, earthquakes and volcanoes mark the death throes of the plate  (Japan trench).</a:t>
            </a:r>
          </a:p>
        </p:txBody>
      </p:sp>
    </p:spTree>
    <p:extLst>
      <p:ext uri="{BB962C8B-B14F-4D97-AF65-F5344CB8AC3E}">
        <p14:creationId xmlns:p14="http://schemas.microsoft.com/office/powerpoint/2010/main" val="737875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167353" y="88777"/>
            <a:ext cx="6039775" cy="868342"/>
          </a:xfrm>
        </p:spPr>
        <p:txBody>
          <a:bodyPr>
            <a:normAutofit/>
          </a:bodyPr>
          <a:lstStyle/>
          <a:p>
            <a:r>
              <a:rPr lang="en-US" dirty="0"/>
              <a:t>Fault Zones and Mountain Building</a:t>
            </a:r>
          </a:p>
        </p:txBody>
      </p:sp>
      <p:sp>
        <p:nvSpPr>
          <p:cNvPr id="7" name="Text Placeholder 6"/>
          <p:cNvSpPr>
            <a:spLocks noGrp="1"/>
          </p:cNvSpPr>
          <p:nvPr>
            <p:ph type="body" sz="quarter" idx="14"/>
          </p:nvPr>
        </p:nvSpPr>
        <p:spPr>
          <a:xfrm>
            <a:off x="6207128" y="5501032"/>
            <a:ext cx="5928648" cy="1356968"/>
          </a:xfrm>
        </p:spPr>
        <p:txBody>
          <a:bodyPr>
            <a:normAutofit/>
          </a:bodyPr>
          <a:lstStyle/>
          <a:p>
            <a:r>
              <a:rPr lang="en-US" sz="1600" b="1" dirty="0">
                <a:solidFill>
                  <a:srgbClr val="6CB255"/>
                </a:solidFill>
              </a:rPr>
              <a:t>San Andreas Fault.</a:t>
            </a:r>
            <a:r>
              <a:rPr lang="en-US" sz="1600" b="1" dirty="0"/>
              <a:t> </a:t>
            </a:r>
            <a:r>
              <a:rPr lang="en-US" sz="1600" dirty="0"/>
              <a:t>We see part of a very active region in California where one crustal plate is sliding sideways with respect to the other. The fault is marked by the valley running up the right side of the photo. Major slippages along this fault can produce extremely destructive earthquakes. </a:t>
            </a:r>
            <a:r>
              <a:rPr lang="en-US" sz="900" dirty="0"/>
              <a:t>(credit: John Wiley)</a:t>
            </a:r>
          </a:p>
        </p:txBody>
      </p:sp>
      <p:pic>
        <p:nvPicPr>
          <p:cNvPr id="4098" name="Picture 2" descr="Image of the San Andreas Fault in California. In this aerial photo we see the relatively straight trench-like fault line running off to the horizon.">
            <a:extLst>
              <a:ext uri="{FF2B5EF4-FFF2-40B4-BE49-F238E27FC236}">
                <a16:creationId xmlns:a16="http://schemas.microsoft.com/office/drawing/2014/main" id="{7AEB4AC6-EE6D-4EDA-B134-8AF4FFBA0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561" y="88777"/>
            <a:ext cx="5751786" cy="53266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4C36211-385D-4256-B63D-62C245109A5C}"/>
              </a:ext>
            </a:extLst>
          </p:cNvPr>
          <p:cNvSpPr txBox="1"/>
          <p:nvPr/>
        </p:nvSpPr>
        <p:spPr>
          <a:xfrm>
            <a:off x="210262" y="1173141"/>
            <a:ext cx="6103398" cy="5016758"/>
          </a:xfrm>
          <a:prstGeom prst="rect">
            <a:avLst/>
          </a:prstGeom>
          <a:noFill/>
        </p:spPr>
        <p:txBody>
          <a:bodyPr wrap="square">
            <a:spAutoFit/>
          </a:bodyPr>
          <a:lstStyle/>
          <a:p>
            <a:pPr marL="285750" indent="-285750">
              <a:buFont typeface="Wingdings" panose="05000000000000000000" pitchFamily="2" charset="2"/>
              <a:buChar char="§"/>
            </a:pPr>
            <a:r>
              <a:rPr lang="en-US" sz="2000" dirty="0"/>
              <a:t>Along much of their length, the crustal plates slide parallel to each other.</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These plate boundaries are marked by cracks or faults.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b="1" dirty="0"/>
              <a:t>San Andreas Fault </a:t>
            </a:r>
            <a:r>
              <a:rPr lang="en-US" sz="2000" dirty="0"/>
              <a:t>in California lies at the boundary between the Pacific plate and the North American plate</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The Pacific plate, to the west, is moving northward, carrying Los Angeles, San Diego, and parts of the southern California coast with it.</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In several million years, Los Angeles may be an island off the coast of San Francisco.</a:t>
            </a:r>
          </a:p>
        </p:txBody>
      </p:sp>
    </p:spTree>
    <p:extLst>
      <p:ext uri="{BB962C8B-B14F-4D97-AF65-F5344CB8AC3E}">
        <p14:creationId xmlns:p14="http://schemas.microsoft.com/office/powerpoint/2010/main" val="3592639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Image of the Torres del Paine mountains in Patagonia. The peaks of the mountains are sharp and jagged."/>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92" r="677"/>
          <a:stretch/>
        </p:blipFill>
        <p:spPr>
          <a:xfrm>
            <a:off x="116918" y="1282850"/>
            <a:ext cx="5188238" cy="2934709"/>
          </a:xfrm>
        </p:spPr>
      </p:pic>
      <p:sp>
        <p:nvSpPr>
          <p:cNvPr id="7" name="Text Placeholder 6"/>
          <p:cNvSpPr>
            <a:spLocks noGrp="1"/>
          </p:cNvSpPr>
          <p:nvPr>
            <p:ph type="body" sz="quarter" idx="14"/>
          </p:nvPr>
        </p:nvSpPr>
        <p:spPr>
          <a:xfrm>
            <a:off x="192349" y="4318149"/>
            <a:ext cx="4752513" cy="2073774"/>
          </a:xfrm>
        </p:spPr>
        <p:txBody>
          <a:bodyPr>
            <a:noAutofit/>
          </a:bodyPr>
          <a:lstStyle/>
          <a:p>
            <a:r>
              <a:rPr lang="en-US" sz="1800" b="1" dirty="0">
                <a:solidFill>
                  <a:srgbClr val="6CB255"/>
                </a:solidFill>
              </a:rPr>
              <a:t>Mountains on Earth.</a:t>
            </a:r>
            <a:r>
              <a:rPr lang="en-US" sz="1800" b="1" dirty="0"/>
              <a:t> </a:t>
            </a:r>
            <a:r>
              <a:rPr lang="en-US" sz="1800" dirty="0"/>
              <a:t>The Torres del Paine are a young region of Earth’s crust where sharp mountain peaks are being sculpted by glaciers. We owe the beauty of our young, steep mountains to the erosion by ice and water. </a:t>
            </a:r>
            <a:r>
              <a:rPr lang="en-US" sz="900" dirty="0"/>
              <a:t>(credit: David Morrison)</a:t>
            </a:r>
          </a:p>
        </p:txBody>
      </p:sp>
      <p:sp>
        <p:nvSpPr>
          <p:cNvPr id="9" name="Title 4">
            <a:extLst>
              <a:ext uri="{FF2B5EF4-FFF2-40B4-BE49-F238E27FC236}">
                <a16:creationId xmlns:a16="http://schemas.microsoft.com/office/drawing/2014/main" id="{1B81CD0D-1951-44E1-90C2-6A6556B6E164}"/>
              </a:ext>
            </a:extLst>
          </p:cNvPr>
          <p:cNvSpPr>
            <a:spLocks noGrp="1"/>
          </p:cNvSpPr>
          <p:nvPr>
            <p:ph type="title"/>
          </p:nvPr>
        </p:nvSpPr>
        <p:spPr>
          <a:xfrm>
            <a:off x="118990" y="49488"/>
            <a:ext cx="6039775" cy="868342"/>
          </a:xfrm>
        </p:spPr>
        <p:txBody>
          <a:bodyPr>
            <a:normAutofit/>
          </a:bodyPr>
          <a:lstStyle/>
          <a:p>
            <a:r>
              <a:rPr lang="en-US" dirty="0">
                <a:solidFill>
                  <a:schemeClr val="bg1">
                    <a:lumMod val="50000"/>
                  </a:schemeClr>
                </a:solidFill>
              </a:rPr>
              <a:t>Fault Zones and Mountain Building</a:t>
            </a:r>
          </a:p>
        </p:txBody>
      </p:sp>
      <p:pic>
        <p:nvPicPr>
          <p:cNvPr id="6" name="Picture 5">
            <a:extLst>
              <a:ext uri="{FF2B5EF4-FFF2-40B4-BE49-F238E27FC236}">
                <a16:creationId xmlns:a16="http://schemas.microsoft.com/office/drawing/2014/main" id="{BE99C0A4-7C31-4A57-A3EF-C6F356B2AB1E}"/>
              </a:ext>
            </a:extLst>
          </p:cNvPr>
          <p:cNvPicPr>
            <a:picLocks noChangeAspect="1"/>
          </p:cNvPicPr>
          <p:nvPr/>
        </p:nvPicPr>
        <p:blipFill>
          <a:blip r:embed="rId3"/>
          <a:stretch>
            <a:fillRect/>
          </a:stretch>
        </p:blipFill>
        <p:spPr>
          <a:xfrm>
            <a:off x="7164721" y="49488"/>
            <a:ext cx="4964497" cy="3053918"/>
          </a:xfrm>
          <a:prstGeom prst="rect">
            <a:avLst/>
          </a:prstGeom>
        </p:spPr>
      </p:pic>
      <p:sp>
        <p:nvSpPr>
          <p:cNvPr id="11" name="TextBox 10">
            <a:extLst>
              <a:ext uri="{FF2B5EF4-FFF2-40B4-BE49-F238E27FC236}">
                <a16:creationId xmlns:a16="http://schemas.microsoft.com/office/drawing/2014/main" id="{EEF82B64-3B0E-4DEA-8F2A-9961E1BF21F5}"/>
              </a:ext>
            </a:extLst>
          </p:cNvPr>
          <p:cNvSpPr txBox="1"/>
          <p:nvPr/>
        </p:nvSpPr>
        <p:spPr>
          <a:xfrm>
            <a:off x="6676008" y="3059989"/>
            <a:ext cx="5515992" cy="369332"/>
          </a:xfrm>
          <a:prstGeom prst="rect">
            <a:avLst/>
          </a:prstGeom>
          <a:noFill/>
        </p:spPr>
        <p:txBody>
          <a:bodyPr wrap="square">
            <a:spAutoFit/>
          </a:bodyPr>
          <a:lstStyle/>
          <a:p>
            <a:r>
              <a:rPr lang="en-US" dirty="0"/>
              <a:t>Himalayas as pictured by NASA Landsat 7 Satellite.</a:t>
            </a:r>
          </a:p>
        </p:txBody>
      </p:sp>
      <p:pic>
        <p:nvPicPr>
          <p:cNvPr id="12" name="Picture 11">
            <a:extLst>
              <a:ext uri="{FF2B5EF4-FFF2-40B4-BE49-F238E27FC236}">
                <a16:creationId xmlns:a16="http://schemas.microsoft.com/office/drawing/2014/main" id="{4D65E542-2260-45F7-84CD-5F92CF2980A3}"/>
              </a:ext>
            </a:extLst>
          </p:cNvPr>
          <p:cNvPicPr>
            <a:picLocks noChangeAspect="1"/>
          </p:cNvPicPr>
          <p:nvPr/>
        </p:nvPicPr>
        <p:blipFill>
          <a:blip r:embed="rId4"/>
          <a:stretch>
            <a:fillRect/>
          </a:stretch>
        </p:blipFill>
        <p:spPr>
          <a:xfrm>
            <a:off x="10407231" y="3635727"/>
            <a:ext cx="1721987" cy="3120180"/>
          </a:xfrm>
          <a:prstGeom prst="rect">
            <a:avLst/>
          </a:prstGeom>
        </p:spPr>
      </p:pic>
      <p:sp>
        <p:nvSpPr>
          <p:cNvPr id="14" name="TextBox 13">
            <a:extLst>
              <a:ext uri="{FF2B5EF4-FFF2-40B4-BE49-F238E27FC236}">
                <a16:creationId xmlns:a16="http://schemas.microsoft.com/office/drawing/2014/main" id="{EE536271-3537-4C99-AEC4-EA697DFE338C}"/>
              </a:ext>
            </a:extLst>
          </p:cNvPr>
          <p:cNvSpPr txBox="1"/>
          <p:nvPr/>
        </p:nvSpPr>
        <p:spPr>
          <a:xfrm>
            <a:off x="7035937" y="4886171"/>
            <a:ext cx="3247007" cy="1754326"/>
          </a:xfrm>
          <a:prstGeom prst="rect">
            <a:avLst/>
          </a:prstGeom>
          <a:noFill/>
        </p:spPr>
        <p:txBody>
          <a:bodyPr wrap="square">
            <a:spAutoFit/>
          </a:bodyPr>
          <a:lstStyle/>
          <a:p>
            <a:r>
              <a:rPr lang="en-US" dirty="0"/>
              <a:t>The 6,000-kilometre-plus (3,700 mi) journey of the India landmass (Indian Plate) before its collision with Asia (Eurasian Plate) about 40 to 50 million years ago</a:t>
            </a:r>
          </a:p>
        </p:txBody>
      </p:sp>
    </p:spTree>
    <p:extLst>
      <p:ext uri="{BB962C8B-B14F-4D97-AF65-F5344CB8AC3E}">
        <p14:creationId xmlns:p14="http://schemas.microsoft.com/office/powerpoint/2010/main" val="896938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1B81CD0D-1951-44E1-90C2-6A6556B6E164}"/>
              </a:ext>
            </a:extLst>
          </p:cNvPr>
          <p:cNvSpPr>
            <a:spLocks noGrp="1"/>
          </p:cNvSpPr>
          <p:nvPr>
            <p:ph type="title"/>
          </p:nvPr>
        </p:nvSpPr>
        <p:spPr>
          <a:xfrm>
            <a:off x="174594" y="17756"/>
            <a:ext cx="6039775" cy="648070"/>
          </a:xfrm>
        </p:spPr>
        <p:txBody>
          <a:bodyPr>
            <a:normAutofit/>
          </a:bodyPr>
          <a:lstStyle/>
          <a:p>
            <a:r>
              <a:rPr lang="en-US" dirty="0"/>
              <a:t>Volcanoes</a:t>
            </a:r>
          </a:p>
        </p:txBody>
      </p:sp>
      <p:sp>
        <p:nvSpPr>
          <p:cNvPr id="10" name="TextBox 9">
            <a:extLst>
              <a:ext uri="{FF2B5EF4-FFF2-40B4-BE49-F238E27FC236}">
                <a16:creationId xmlns:a16="http://schemas.microsoft.com/office/drawing/2014/main" id="{50A6554B-FB30-4F1E-8212-348C658D4223}"/>
              </a:ext>
            </a:extLst>
          </p:cNvPr>
          <p:cNvSpPr txBox="1"/>
          <p:nvPr/>
        </p:nvSpPr>
        <p:spPr>
          <a:xfrm>
            <a:off x="463857" y="766732"/>
            <a:ext cx="7437269" cy="5940088"/>
          </a:xfrm>
          <a:prstGeom prst="rect">
            <a:avLst/>
          </a:prstGeom>
          <a:noFill/>
        </p:spPr>
        <p:txBody>
          <a:bodyPr wrap="square">
            <a:spAutoFit/>
          </a:bodyPr>
          <a:lstStyle/>
          <a:p>
            <a:pPr marL="285750" indent="-285750">
              <a:buFont typeface="Wingdings" panose="05000000000000000000" pitchFamily="2" charset="2"/>
              <a:buChar char="§"/>
            </a:pPr>
            <a:r>
              <a:rPr lang="en-US" sz="2000" b="1" dirty="0"/>
              <a:t>Volcanoes</a:t>
            </a:r>
            <a:r>
              <a:rPr lang="en-US" sz="2000" dirty="0"/>
              <a:t> mark locations where lava rises to the surface. One example is mid ocean ridges, which are long undersea mountain ranges formed by lava rising from Earth’s mantle at plate boundaries.</a:t>
            </a:r>
          </a:p>
          <a:p>
            <a:pPr marL="285750" indent="-285750">
              <a:buFont typeface="Wingdings" panose="05000000000000000000" pitchFamily="2" charset="2"/>
              <a:buChar char="§"/>
            </a:pPr>
            <a:endParaRPr lang="en-US" sz="800" dirty="0"/>
          </a:p>
          <a:p>
            <a:pPr marL="285750" indent="-285750">
              <a:buFont typeface="Wingdings" panose="05000000000000000000" pitchFamily="2" charset="2"/>
              <a:buChar char="§"/>
            </a:pPr>
            <a:r>
              <a:rPr lang="en-US" sz="2000" dirty="0"/>
              <a:t>A second major kind of volcanic activity is associated with subduction zones, and volcanoes sometimes also appear in regions where continental plates are colliding.</a:t>
            </a:r>
          </a:p>
          <a:p>
            <a:pPr marL="285750" indent="-285750">
              <a:buFont typeface="Wingdings" panose="05000000000000000000" pitchFamily="2" charset="2"/>
              <a:buChar char="§"/>
            </a:pPr>
            <a:endParaRPr lang="en-US" sz="800" dirty="0"/>
          </a:p>
          <a:p>
            <a:pPr marL="285750" indent="-285750">
              <a:buFont typeface="Wingdings" panose="05000000000000000000" pitchFamily="2" charset="2"/>
              <a:buChar char="§"/>
            </a:pPr>
            <a:r>
              <a:rPr lang="en-US" sz="2000" dirty="0"/>
              <a:t>In each case, the volcanic activity gives us a way to sample some of the material from deeper within our planet.</a:t>
            </a:r>
          </a:p>
          <a:p>
            <a:pPr marL="285750" indent="-285750">
              <a:buFont typeface="Wingdings" panose="05000000000000000000" pitchFamily="2" charset="2"/>
              <a:buChar char="§"/>
            </a:pPr>
            <a:endParaRPr lang="en-US" sz="800" dirty="0"/>
          </a:p>
          <a:p>
            <a:pPr marL="285750" indent="-285750">
              <a:buFont typeface="Wingdings" panose="05000000000000000000" pitchFamily="2" charset="2"/>
              <a:buChar char="§"/>
            </a:pPr>
            <a:r>
              <a:rPr lang="en-US" sz="2000" dirty="0"/>
              <a:t>The Hawaii hot spot has been active for at least 100 million years.</a:t>
            </a:r>
          </a:p>
          <a:p>
            <a:pPr marL="285750" indent="-285750">
              <a:buFont typeface="Wingdings" panose="05000000000000000000" pitchFamily="2" charset="2"/>
              <a:buChar char="§"/>
            </a:pPr>
            <a:endParaRPr lang="en-US" sz="800" dirty="0"/>
          </a:p>
          <a:p>
            <a:pPr marL="285750" indent="-285750">
              <a:buFont typeface="Wingdings" panose="05000000000000000000" pitchFamily="2" charset="2"/>
              <a:buChar char="§"/>
            </a:pPr>
            <a:r>
              <a:rPr lang="en-US" sz="2000" dirty="0"/>
              <a:t>As Earth’s plates have moved during that time, the hot spot has generated a 3500-kilometer-long chain of volcanic islands.</a:t>
            </a:r>
          </a:p>
          <a:p>
            <a:pPr marL="285750" indent="-285750">
              <a:buFont typeface="Wingdings" panose="05000000000000000000" pitchFamily="2" charset="2"/>
              <a:buChar char="§"/>
            </a:pPr>
            <a:endParaRPr lang="en-US" sz="800" dirty="0"/>
          </a:p>
          <a:p>
            <a:pPr marL="285750" indent="-285750">
              <a:buFont typeface="Wingdings" panose="05000000000000000000" pitchFamily="2" charset="2"/>
              <a:buChar char="§"/>
            </a:pPr>
            <a:r>
              <a:rPr lang="en-US" sz="2000" dirty="0"/>
              <a:t>The tallest Hawaiian volcanoes are among the largest individual mountains on Earth, more than 100 kilometers in diameter and rising 9 kilometers above the ocean floor.</a:t>
            </a:r>
          </a:p>
        </p:txBody>
      </p:sp>
      <p:pic>
        <p:nvPicPr>
          <p:cNvPr id="11" name="Picture 10">
            <a:extLst>
              <a:ext uri="{FF2B5EF4-FFF2-40B4-BE49-F238E27FC236}">
                <a16:creationId xmlns:a16="http://schemas.microsoft.com/office/drawing/2014/main" id="{32F11DB0-C949-4DA6-A1EF-644B983CFF1F}"/>
              </a:ext>
            </a:extLst>
          </p:cNvPr>
          <p:cNvPicPr>
            <a:picLocks noChangeAspect="1"/>
          </p:cNvPicPr>
          <p:nvPr/>
        </p:nvPicPr>
        <p:blipFill rotWithShape="1">
          <a:blip r:embed="rId2"/>
          <a:srcRect l="28199" t="23772" r="23793" b="12587"/>
          <a:stretch/>
        </p:blipFill>
        <p:spPr>
          <a:xfrm>
            <a:off x="8140824" y="50292"/>
            <a:ext cx="4002350" cy="3975069"/>
          </a:xfrm>
          <a:prstGeom prst="rect">
            <a:avLst/>
          </a:prstGeom>
        </p:spPr>
      </p:pic>
      <p:pic>
        <p:nvPicPr>
          <p:cNvPr id="12" name="Picture 11">
            <a:extLst>
              <a:ext uri="{FF2B5EF4-FFF2-40B4-BE49-F238E27FC236}">
                <a16:creationId xmlns:a16="http://schemas.microsoft.com/office/drawing/2014/main" id="{3C057351-E443-4593-9B9E-BC22198E295F}"/>
              </a:ext>
            </a:extLst>
          </p:cNvPr>
          <p:cNvPicPr>
            <a:picLocks noChangeAspect="1"/>
          </p:cNvPicPr>
          <p:nvPr/>
        </p:nvPicPr>
        <p:blipFill>
          <a:blip r:embed="rId3"/>
          <a:stretch>
            <a:fillRect/>
          </a:stretch>
        </p:blipFill>
        <p:spPr>
          <a:xfrm>
            <a:off x="8135917" y="4225770"/>
            <a:ext cx="4056084" cy="2632229"/>
          </a:xfrm>
          <a:prstGeom prst="rect">
            <a:avLst/>
          </a:prstGeom>
        </p:spPr>
      </p:pic>
    </p:spTree>
    <p:extLst>
      <p:ext uri="{BB962C8B-B14F-4D97-AF65-F5344CB8AC3E}">
        <p14:creationId xmlns:p14="http://schemas.microsoft.com/office/powerpoint/2010/main" val="290501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757383" y="296031"/>
            <a:ext cx="10843490" cy="1237205"/>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endParaRPr kumimoji="0" lang="en-US" sz="1350" b="0" i="0" u="none" strike="noStrike" kern="1200" cap="none" spc="-45" normalizeH="0" baseline="0" noProof="0" dirty="0">
              <a:ln>
                <a:noFill/>
              </a:ln>
              <a:solidFill>
                <a:prstClr val="white">
                  <a:lumMod val="65000"/>
                </a:prstClr>
              </a:solidFill>
              <a:effectLst/>
              <a:uLnTx/>
              <a:uFillTx/>
              <a:latin typeface="Arial"/>
              <a:ea typeface="+mj-ea"/>
              <a:cs typeface="+mj-cs"/>
            </a:endParaRP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45" normalizeH="0" baseline="0" noProof="0" dirty="0">
                <a:ln>
                  <a:noFill/>
                </a:ln>
                <a:solidFill>
                  <a:prstClr val="white">
                    <a:lumMod val="65000"/>
                  </a:prstClr>
                </a:solidFill>
                <a:effectLst/>
                <a:uLnTx/>
                <a:uFillTx/>
                <a:latin typeface="Arial"/>
                <a:ea typeface="+mj-ea"/>
                <a:cs typeface="+mj-cs"/>
              </a:rPr>
              <a:t>Chapter 8 </a:t>
            </a: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45" normalizeH="0" baseline="0" noProof="0" dirty="0">
                <a:ln>
                  <a:noFill/>
                </a:ln>
                <a:solidFill>
                  <a:prstClr val="white">
                    <a:lumMod val="65000"/>
                  </a:prstClr>
                </a:solidFill>
                <a:effectLst/>
                <a:uLnTx/>
                <a:uFillTx/>
                <a:latin typeface="Arial"/>
                <a:ea typeface="+mj-ea"/>
                <a:cs typeface="+mj-cs"/>
              </a:rPr>
              <a:t>EARTH AS A PLANET</a:t>
            </a:r>
          </a:p>
        </p:txBody>
      </p:sp>
      <p:sp>
        <p:nvSpPr>
          <p:cNvPr id="6" name="TextBox 5">
            <a:extLst>
              <a:ext uri="{FF2B5EF4-FFF2-40B4-BE49-F238E27FC236}">
                <a16:creationId xmlns:a16="http://schemas.microsoft.com/office/drawing/2014/main" id="{B358DE7E-8C48-42D4-9FC5-B380D8DC6C19}"/>
              </a:ext>
            </a:extLst>
          </p:cNvPr>
          <p:cNvSpPr txBox="1"/>
          <p:nvPr/>
        </p:nvSpPr>
        <p:spPr>
          <a:xfrm>
            <a:off x="4016475" y="1723939"/>
            <a:ext cx="7426842" cy="16927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50000"/>
                  </a:prstClr>
                </a:solidFill>
                <a:effectLst/>
                <a:uLnTx/>
                <a:uFillTx/>
                <a:latin typeface="Arial"/>
                <a:ea typeface="+mn-ea"/>
                <a:cs typeface="+mn-cs"/>
              </a:rPr>
              <a:t>8.1 The Global Perspective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lumMod val="50000"/>
                  </a:schemeClr>
                </a:solidFill>
                <a:effectLst/>
                <a:uLnTx/>
                <a:uFillTx/>
                <a:latin typeface="Arial"/>
                <a:ea typeface="+mn-ea"/>
                <a:cs typeface="+mn-cs"/>
              </a:rPr>
              <a:t>8.2 Earth’s Crust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6CB255"/>
                </a:solidFill>
                <a:effectLst/>
                <a:uLnTx/>
                <a:uFillTx/>
                <a:latin typeface="Arial"/>
                <a:ea typeface="+mn-ea"/>
                <a:cs typeface="+mn-cs"/>
              </a:rPr>
              <a:t>8.3 Earth’s Atmosphere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65000"/>
                  </a:prstClr>
                </a:solidFill>
                <a:effectLst/>
                <a:uLnTx/>
                <a:uFillTx/>
                <a:latin typeface="Arial"/>
                <a:ea typeface="+mn-ea"/>
                <a:cs typeface="+mn-cs"/>
              </a:rPr>
              <a:t>8.4 Life, Chemical Evolution, and Climate Change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65000"/>
                  </a:prstClr>
                </a:solidFill>
                <a:effectLst/>
                <a:uLnTx/>
                <a:uFillTx/>
                <a:latin typeface="Arial"/>
                <a:ea typeface="+mn-ea"/>
                <a:cs typeface="+mn-cs"/>
              </a:rPr>
              <a:t>8.5 Cosmic Influences on the Evolution of Earth</a:t>
            </a:r>
            <a:endParaRPr kumimoji="0" lang="en-US" sz="2000" b="0" i="0" u="none" strike="noStrike" kern="1200" cap="none" spc="0" normalizeH="0" baseline="0" noProof="0" dirty="0">
              <a:ln>
                <a:noFill/>
              </a:ln>
              <a:solidFill>
                <a:prstClr val="white">
                  <a:lumMod val="65000"/>
                </a:prstClr>
              </a:solidFill>
              <a:effectLst/>
              <a:uLnTx/>
              <a:uFillTx/>
              <a:latin typeface="Arial"/>
              <a:ea typeface="+mn-ea"/>
              <a:cs typeface="+mn-cs"/>
            </a:endParaRPr>
          </a:p>
        </p:txBody>
      </p:sp>
      <p:sp>
        <p:nvSpPr>
          <p:cNvPr id="8" name="TextBox 7">
            <a:extLst>
              <a:ext uri="{FF2B5EF4-FFF2-40B4-BE49-F238E27FC236}">
                <a16:creationId xmlns:a16="http://schemas.microsoft.com/office/drawing/2014/main" id="{C475F311-BC0F-4AD9-9A82-A82949FB008D}"/>
              </a:ext>
            </a:extLst>
          </p:cNvPr>
          <p:cNvSpPr txBox="1"/>
          <p:nvPr/>
        </p:nvSpPr>
        <p:spPr>
          <a:xfrm>
            <a:off x="2078184" y="3834209"/>
            <a:ext cx="952268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555"/>
                </a:solidFill>
                <a:effectLst/>
                <a:uLnTx/>
                <a:uFillTx/>
                <a:latin typeface="Neue Helvetica W01"/>
                <a:ea typeface="+mn-ea"/>
                <a:cs typeface="+mn-cs"/>
              </a:rPr>
              <a:t>By the end of this section, you will be able to:</a:t>
            </a:r>
          </a:p>
          <a:p>
            <a:pPr algn="l">
              <a:buFont typeface="Arial" panose="020B0604020202020204" pitchFamily="34" charset="0"/>
              <a:buChar char="•"/>
            </a:pPr>
            <a:r>
              <a:rPr lang="en-US" b="0" i="0" dirty="0">
                <a:solidFill>
                  <a:srgbClr val="424242"/>
                </a:solidFill>
                <a:effectLst/>
                <a:latin typeface="Neue Helvetica W01"/>
              </a:rPr>
              <a:t> Differentiate between Earth’s various atmospheric layers</a:t>
            </a:r>
          </a:p>
          <a:p>
            <a:pPr algn="l">
              <a:buFont typeface="Arial" panose="020B0604020202020204" pitchFamily="34" charset="0"/>
              <a:buChar char="•"/>
            </a:pPr>
            <a:r>
              <a:rPr lang="en-US" b="0" i="0" dirty="0">
                <a:solidFill>
                  <a:srgbClr val="424242"/>
                </a:solidFill>
                <a:effectLst/>
                <a:latin typeface="Neue Helvetica W01"/>
              </a:rPr>
              <a:t> Describe the chemical composition and possible origins of our atmosphere</a:t>
            </a:r>
          </a:p>
          <a:p>
            <a:pPr algn="l">
              <a:buFont typeface="Arial" panose="020B0604020202020204" pitchFamily="34" charset="0"/>
              <a:buChar char="•"/>
            </a:pPr>
            <a:r>
              <a:rPr lang="en-US" b="0" i="0" dirty="0">
                <a:solidFill>
                  <a:srgbClr val="424242"/>
                </a:solidFill>
                <a:effectLst/>
                <a:latin typeface="Neue Helvetica W01"/>
              </a:rPr>
              <a:t> Explain the difference between weather and climate</a:t>
            </a:r>
          </a:p>
        </p:txBody>
      </p:sp>
    </p:spTree>
    <p:extLst>
      <p:ext uri="{BB962C8B-B14F-4D97-AF65-F5344CB8AC3E}">
        <p14:creationId xmlns:p14="http://schemas.microsoft.com/office/powerpoint/2010/main" val="221584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2409547" y="1792783"/>
            <a:ext cx="6911266" cy="2812122"/>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defTabSz="514350">
              <a:defRPr/>
            </a:pPr>
            <a:r>
              <a:rPr lang="en-US" sz="4500" spc="-34" dirty="0">
                <a:latin typeface="Arial Black"/>
              </a:rPr>
              <a:t>ASTRONOMY I</a:t>
            </a:r>
          </a:p>
          <a:p>
            <a:pPr algn="ctr" defTabSz="514350">
              <a:defRPr/>
            </a:pPr>
            <a:endParaRPr lang="en-US" sz="2475" spc="-34" dirty="0">
              <a:latin typeface="Arial Black"/>
            </a:endParaRPr>
          </a:p>
          <a:p>
            <a:pPr algn="ctr" defTabSz="514350">
              <a:defRPr/>
            </a:pPr>
            <a:endParaRPr lang="en-US" sz="1013" cap="none" spc="-34" dirty="0">
              <a:solidFill>
                <a:srgbClr val="9BBB59">
                  <a:lumMod val="20000"/>
                  <a:lumOff val="80000"/>
                </a:srgbClr>
              </a:solidFill>
              <a:latin typeface="Arial"/>
            </a:endParaRPr>
          </a:p>
          <a:p>
            <a:pPr algn="ctr" defTabSz="514350">
              <a:defRPr/>
            </a:pPr>
            <a:r>
              <a:rPr lang="en-US" sz="3000" b="1" cap="none" spc="-34" dirty="0">
                <a:solidFill>
                  <a:srgbClr val="212F62"/>
                </a:solidFill>
                <a:latin typeface="Arial"/>
              </a:rPr>
              <a:t>Chapter 8 </a:t>
            </a:r>
          </a:p>
          <a:p>
            <a:pPr algn="ctr" defTabSz="514350">
              <a:defRPr/>
            </a:pPr>
            <a:r>
              <a:rPr lang="en-US" sz="3000" b="1" cap="none" spc="-34" dirty="0">
                <a:solidFill>
                  <a:srgbClr val="212F62"/>
                </a:solidFill>
                <a:latin typeface="Arial"/>
              </a:rPr>
              <a:t>EARTH AS A PLANET</a:t>
            </a:r>
          </a:p>
        </p:txBody>
      </p:sp>
    </p:spTree>
    <p:extLst>
      <p:ext uri="{BB962C8B-B14F-4D97-AF65-F5344CB8AC3E}">
        <p14:creationId xmlns:p14="http://schemas.microsoft.com/office/powerpoint/2010/main" val="2969104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139084" y="117041"/>
            <a:ext cx="6172939" cy="531030"/>
          </a:xfrm>
        </p:spPr>
        <p:txBody>
          <a:bodyPr>
            <a:normAutofit/>
          </a:bodyPr>
          <a:lstStyle/>
          <a:p>
            <a:pPr algn="r"/>
            <a:r>
              <a:rPr lang="en-US" dirty="0"/>
              <a:t>Structure of the Atmosphere</a:t>
            </a:r>
          </a:p>
        </p:txBody>
      </p:sp>
      <p:sp>
        <p:nvSpPr>
          <p:cNvPr id="14" name="Text Placeholder 13"/>
          <p:cNvSpPr>
            <a:spLocks noGrp="1"/>
          </p:cNvSpPr>
          <p:nvPr>
            <p:ph type="body" sz="quarter" idx="14"/>
          </p:nvPr>
        </p:nvSpPr>
        <p:spPr>
          <a:xfrm>
            <a:off x="7288568" y="4920577"/>
            <a:ext cx="4894554" cy="1799819"/>
          </a:xfrm>
        </p:spPr>
        <p:txBody>
          <a:bodyPr vert="horz" wrap="square" lIns="108000" tIns="45720" rIns="108000" bIns="45720" rtlCol="0">
            <a:noAutofit/>
          </a:bodyPr>
          <a:lstStyle/>
          <a:p>
            <a:r>
              <a:rPr lang="en-US" sz="1600" dirty="0">
                <a:solidFill>
                  <a:schemeClr val="tx1"/>
                </a:solidFill>
              </a:rPr>
              <a:t>Height increases up the left side of the diagram, and the names of the different atmospheric layers are shown at the right. In the upper ionosphere, ultraviolet radiation from the Sun can strip electrons from their atoms, leaving the atmosphere ionized. The curving red line shows the temperature (see the scale on the </a:t>
            </a:r>
            <a:r>
              <a:rPr lang="en-US" sz="1600" i="1" dirty="0">
                <a:solidFill>
                  <a:schemeClr val="tx1"/>
                </a:solidFill>
              </a:rPr>
              <a:t>x</a:t>
            </a:r>
            <a:r>
              <a:rPr lang="en-US" sz="1600" dirty="0">
                <a:solidFill>
                  <a:schemeClr val="tx1"/>
                </a:solidFill>
              </a:rPr>
              <a:t>-axis).</a:t>
            </a:r>
          </a:p>
        </p:txBody>
      </p:sp>
      <p:pic>
        <p:nvPicPr>
          <p:cNvPr id="6" name="Picture 5">
            <a:extLst>
              <a:ext uri="{FF2B5EF4-FFF2-40B4-BE49-F238E27FC236}">
                <a16:creationId xmlns:a16="http://schemas.microsoft.com/office/drawing/2014/main" id="{C55748FC-E301-43AC-B845-56DD5AB41A3C}"/>
              </a:ext>
            </a:extLst>
          </p:cNvPr>
          <p:cNvPicPr>
            <a:picLocks noChangeAspect="1"/>
          </p:cNvPicPr>
          <p:nvPr/>
        </p:nvPicPr>
        <p:blipFill>
          <a:blip r:embed="rId2"/>
          <a:stretch>
            <a:fillRect/>
          </a:stretch>
        </p:blipFill>
        <p:spPr>
          <a:xfrm>
            <a:off x="7421732" y="-1"/>
            <a:ext cx="4717000" cy="4941620"/>
          </a:xfrm>
          <a:prstGeom prst="rect">
            <a:avLst/>
          </a:prstGeom>
        </p:spPr>
      </p:pic>
      <p:sp>
        <p:nvSpPr>
          <p:cNvPr id="9" name="TextBox 8">
            <a:extLst>
              <a:ext uri="{FF2B5EF4-FFF2-40B4-BE49-F238E27FC236}">
                <a16:creationId xmlns:a16="http://schemas.microsoft.com/office/drawing/2014/main" id="{91A62AF5-53E1-4CB4-AB77-D35D94451DA9}"/>
              </a:ext>
            </a:extLst>
          </p:cNvPr>
          <p:cNvSpPr txBox="1"/>
          <p:nvPr/>
        </p:nvSpPr>
        <p:spPr>
          <a:xfrm>
            <a:off x="366204" y="911403"/>
            <a:ext cx="6487357" cy="5509200"/>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sz="2000" dirty="0"/>
              <a:t>The atmosphere exerts a pressure at sea level defined as 1 bar</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1 square centimeter of Earth’s surface has a weight equivalent to 1.03 kilograms</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The total mass of Earth’s atmosphere is about 5 × 10</a:t>
            </a:r>
            <a:r>
              <a:rPr lang="en-US" sz="2000" baseline="30000" dirty="0"/>
              <a:t>18</a:t>
            </a:r>
            <a:r>
              <a:rPr lang="en-US" sz="2000" dirty="0"/>
              <a:t> kilograms. This sounds like a large number, but it is only about a millionth of the total mass of Earth.</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Most of the atmosphere is concentrated near the surface of the Earth, within10 kilometers (</a:t>
            </a:r>
            <a:r>
              <a:rPr lang="en-US" sz="2000" b="1" dirty="0"/>
              <a:t>Troposphere</a:t>
            </a:r>
            <a:r>
              <a:rPr lang="en-US" sz="2000" dirty="0"/>
              <a:t>).</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Most of the </a:t>
            </a:r>
            <a:r>
              <a:rPr lang="en-US" sz="2000" b="1" dirty="0"/>
              <a:t>Stratosphere</a:t>
            </a:r>
            <a:r>
              <a:rPr lang="en-US" sz="2000" dirty="0"/>
              <a:t>, which extends to about 50 kilometers above the surface, is cold and free of clouds.</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The </a:t>
            </a:r>
            <a:r>
              <a:rPr lang="en-US" sz="2000" b="1" dirty="0"/>
              <a:t>Ozone</a:t>
            </a:r>
            <a:r>
              <a:rPr lang="en-US" sz="2000" dirty="0"/>
              <a:t> layer protects the surface from some of the Sun’s dangerous ultraviolet radiation.</a:t>
            </a:r>
          </a:p>
        </p:txBody>
      </p:sp>
    </p:spTree>
    <p:extLst>
      <p:ext uri="{BB962C8B-B14F-4D97-AF65-F5344CB8AC3E}">
        <p14:creationId xmlns:p14="http://schemas.microsoft.com/office/powerpoint/2010/main" val="1793688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139084" y="117041"/>
            <a:ext cx="6172939" cy="531030"/>
          </a:xfrm>
        </p:spPr>
        <p:txBody>
          <a:bodyPr>
            <a:normAutofit/>
          </a:bodyPr>
          <a:lstStyle/>
          <a:p>
            <a:pPr algn="r"/>
            <a:r>
              <a:rPr lang="en-US" dirty="0">
                <a:solidFill>
                  <a:schemeClr val="bg1">
                    <a:lumMod val="50000"/>
                  </a:schemeClr>
                </a:solidFill>
              </a:rPr>
              <a:t>Structure of the Atmosphere</a:t>
            </a:r>
          </a:p>
        </p:txBody>
      </p:sp>
      <p:sp>
        <p:nvSpPr>
          <p:cNvPr id="14" name="Text Placeholder 13"/>
          <p:cNvSpPr>
            <a:spLocks noGrp="1"/>
          </p:cNvSpPr>
          <p:nvPr>
            <p:ph type="body" sz="quarter" idx="14"/>
          </p:nvPr>
        </p:nvSpPr>
        <p:spPr>
          <a:xfrm>
            <a:off x="5054355" y="5490570"/>
            <a:ext cx="7208665" cy="1250389"/>
          </a:xfrm>
        </p:spPr>
        <p:txBody>
          <a:bodyPr vert="horz" wrap="square" lIns="108000" tIns="45720" rIns="108000" bIns="45720" rtlCol="0">
            <a:noAutofit/>
          </a:bodyPr>
          <a:lstStyle/>
          <a:p>
            <a:r>
              <a:rPr lang="en-US" sz="1600" dirty="0">
                <a:solidFill>
                  <a:schemeClr val="tx1"/>
                </a:solidFill>
              </a:rPr>
              <a:t>Height increases up the left side of the diagram, and the names of the different atmospheric layers are shown at the right. In the upper ionosphere, ultraviolet radiation from the Sun can strip electrons from their atoms, leaving the atmosphere ionized. The curving red line shows the temperature (see the scale on the </a:t>
            </a:r>
            <a:r>
              <a:rPr lang="en-US" sz="1600" i="1" dirty="0">
                <a:solidFill>
                  <a:schemeClr val="tx1"/>
                </a:solidFill>
              </a:rPr>
              <a:t>x</a:t>
            </a:r>
            <a:r>
              <a:rPr lang="en-US" sz="1600" dirty="0">
                <a:solidFill>
                  <a:schemeClr val="tx1"/>
                </a:solidFill>
              </a:rPr>
              <a:t>-axis).</a:t>
            </a:r>
          </a:p>
        </p:txBody>
      </p:sp>
      <p:pic>
        <p:nvPicPr>
          <p:cNvPr id="6" name="Picture 5">
            <a:extLst>
              <a:ext uri="{FF2B5EF4-FFF2-40B4-BE49-F238E27FC236}">
                <a16:creationId xmlns:a16="http://schemas.microsoft.com/office/drawing/2014/main" id="{C55748FC-E301-43AC-B845-56DD5AB41A3C}"/>
              </a:ext>
            </a:extLst>
          </p:cNvPr>
          <p:cNvPicPr>
            <a:picLocks noChangeAspect="1"/>
          </p:cNvPicPr>
          <p:nvPr/>
        </p:nvPicPr>
        <p:blipFill>
          <a:blip r:embed="rId2"/>
          <a:stretch>
            <a:fillRect/>
          </a:stretch>
        </p:blipFill>
        <p:spPr>
          <a:xfrm>
            <a:off x="6897950" y="-1"/>
            <a:ext cx="5240782" cy="5490344"/>
          </a:xfrm>
          <a:prstGeom prst="rect">
            <a:avLst/>
          </a:prstGeom>
        </p:spPr>
      </p:pic>
      <p:sp>
        <p:nvSpPr>
          <p:cNvPr id="9" name="TextBox 8">
            <a:extLst>
              <a:ext uri="{FF2B5EF4-FFF2-40B4-BE49-F238E27FC236}">
                <a16:creationId xmlns:a16="http://schemas.microsoft.com/office/drawing/2014/main" id="{91A62AF5-53E1-4CB4-AB77-D35D94451DA9}"/>
              </a:ext>
            </a:extLst>
          </p:cNvPr>
          <p:cNvSpPr txBox="1"/>
          <p:nvPr/>
        </p:nvSpPr>
        <p:spPr>
          <a:xfrm>
            <a:off x="366205" y="911403"/>
            <a:ext cx="5493058" cy="4401205"/>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sz="2000" b="1" dirty="0"/>
              <a:t>Mesosphere</a:t>
            </a:r>
            <a:r>
              <a:rPr lang="en-US" sz="2000" dirty="0"/>
              <a:t>: Coldest layer of Earth’s atmosphere (130 below zero). Space rocks burn here.</a:t>
            </a:r>
          </a:p>
          <a:p>
            <a:pPr marL="285750" indent="-285750">
              <a:buClr>
                <a:srgbClr val="6CB255"/>
              </a:buClr>
              <a:buFont typeface="Wingdings" panose="05000000000000000000" pitchFamily="2" charset="2"/>
              <a:buChar char="§"/>
            </a:pPr>
            <a:endParaRPr lang="en-US" sz="2000" dirty="0"/>
          </a:p>
          <a:p>
            <a:pPr marL="285750" indent="-285750">
              <a:buClr>
                <a:srgbClr val="6CB255"/>
              </a:buClr>
              <a:buFont typeface="Wingdings" panose="05000000000000000000" pitchFamily="2" charset="2"/>
              <a:buChar char="§"/>
            </a:pPr>
            <a:r>
              <a:rPr lang="en-US" sz="2000" dirty="0"/>
              <a:t>In the </a:t>
            </a:r>
            <a:r>
              <a:rPr lang="en-US" sz="2000" b="1" dirty="0"/>
              <a:t>Ionosphere</a:t>
            </a:r>
            <a:r>
              <a:rPr lang="en-US" sz="2000" dirty="0"/>
              <a:t> (100 KM and high), atoms are ionized by the loss of an electron. Atoms can escape the gravity field of the Earth.</a:t>
            </a:r>
          </a:p>
          <a:p>
            <a:pPr marL="285750" indent="-285750">
              <a:buClr>
                <a:srgbClr val="6CB255"/>
              </a:buClr>
              <a:buFont typeface="Wingdings" panose="05000000000000000000" pitchFamily="2" charset="2"/>
              <a:buChar char="§"/>
            </a:pPr>
            <a:endParaRPr lang="en-US" sz="2000" dirty="0"/>
          </a:p>
          <a:p>
            <a:pPr marL="285750" indent="-285750">
              <a:buClr>
                <a:srgbClr val="6CB255"/>
              </a:buClr>
              <a:buFont typeface="Wingdings" panose="05000000000000000000" pitchFamily="2" charset="2"/>
              <a:buChar char="§"/>
            </a:pPr>
            <a:r>
              <a:rPr lang="en-US" sz="2000" b="1" dirty="0"/>
              <a:t>Atmospheric leakage </a:t>
            </a:r>
            <a:r>
              <a:rPr lang="en-US" sz="2000" dirty="0"/>
              <a:t>also created Mars’ thin atmosphere. Venus’ dry atmosphere evolved because its proximity to the Sun vaporized and dissociated any water, with the component gases lost to space.</a:t>
            </a:r>
          </a:p>
        </p:txBody>
      </p:sp>
    </p:spTree>
    <p:extLst>
      <p:ext uri="{BB962C8B-B14F-4D97-AF65-F5344CB8AC3E}">
        <p14:creationId xmlns:p14="http://schemas.microsoft.com/office/powerpoint/2010/main" val="2278386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139083" y="117041"/>
            <a:ext cx="8427867" cy="531029"/>
          </a:xfrm>
        </p:spPr>
        <p:txBody>
          <a:bodyPr>
            <a:noAutofit/>
          </a:bodyPr>
          <a:lstStyle/>
          <a:p>
            <a:pPr algn="r"/>
            <a:r>
              <a:rPr lang="en-US" sz="2800" dirty="0"/>
              <a:t>Atmospheric Composition and Origin</a:t>
            </a:r>
          </a:p>
        </p:txBody>
      </p:sp>
      <p:sp>
        <p:nvSpPr>
          <p:cNvPr id="9" name="TextBox 8">
            <a:extLst>
              <a:ext uri="{FF2B5EF4-FFF2-40B4-BE49-F238E27FC236}">
                <a16:creationId xmlns:a16="http://schemas.microsoft.com/office/drawing/2014/main" id="{91A62AF5-53E1-4CB4-AB77-D35D94451DA9}"/>
              </a:ext>
            </a:extLst>
          </p:cNvPr>
          <p:cNvSpPr txBox="1"/>
          <p:nvPr/>
        </p:nvSpPr>
        <p:spPr>
          <a:xfrm>
            <a:off x="468297" y="902412"/>
            <a:ext cx="11312371" cy="5570756"/>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sz="2000" dirty="0"/>
              <a:t>At Earth’s surface, the atmosphere consists of</a:t>
            </a:r>
          </a:p>
          <a:p>
            <a:pPr marL="800100" lvl="1" indent="-342900">
              <a:buClr>
                <a:srgbClr val="6CB255"/>
              </a:buClr>
              <a:buFont typeface="Courier New" panose="02070309020205020404" pitchFamily="49" charset="0"/>
              <a:buChar char="o"/>
            </a:pPr>
            <a:r>
              <a:rPr lang="en-US" sz="2000" dirty="0"/>
              <a:t>78% nitrogen (N</a:t>
            </a:r>
            <a:r>
              <a:rPr lang="en-US" sz="2000" baseline="-25000" dirty="0"/>
              <a:t>2</a:t>
            </a:r>
            <a:r>
              <a:rPr lang="en-US" sz="2000" dirty="0"/>
              <a:t>)</a:t>
            </a:r>
          </a:p>
          <a:p>
            <a:pPr marL="800100" lvl="1" indent="-342900">
              <a:buClr>
                <a:srgbClr val="6CB255"/>
              </a:buClr>
              <a:buFont typeface="Courier New" panose="02070309020205020404" pitchFamily="49" charset="0"/>
              <a:buChar char="o"/>
            </a:pPr>
            <a:r>
              <a:rPr lang="en-US" sz="2000" dirty="0"/>
              <a:t>21% oxygen (O</a:t>
            </a:r>
            <a:r>
              <a:rPr lang="en-US" sz="2000" baseline="-25000" dirty="0"/>
              <a:t>2</a:t>
            </a:r>
            <a:r>
              <a:rPr lang="en-US" sz="2000" dirty="0"/>
              <a:t>)</a:t>
            </a:r>
          </a:p>
          <a:p>
            <a:pPr marL="800100" lvl="1" indent="-342900">
              <a:buClr>
                <a:srgbClr val="6CB255"/>
              </a:buClr>
              <a:buFont typeface="Courier New" panose="02070309020205020404" pitchFamily="49" charset="0"/>
              <a:buChar char="o"/>
            </a:pPr>
            <a:r>
              <a:rPr lang="en-US" sz="2000" dirty="0"/>
              <a:t>1% argon (</a:t>
            </a:r>
            <a:r>
              <a:rPr lang="en-US" sz="2000" dirty="0" err="1"/>
              <a:t>Ar</a:t>
            </a:r>
            <a:r>
              <a:rPr lang="en-US" sz="2000" dirty="0"/>
              <a:t>)</a:t>
            </a:r>
          </a:p>
          <a:p>
            <a:pPr marL="800100" lvl="1" indent="-342900">
              <a:buClr>
                <a:srgbClr val="6CB255"/>
              </a:buClr>
              <a:buFont typeface="Courier New" panose="02070309020205020404" pitchFamily="49" charset="0"/>
              <a:buChar char="o"/>
            </a:pPr>
            <a:r>
              <a:rPr lang="en-US" sz="2000" dirty="0"/>
              <a:t>traces of water vapor (H</a:t>
            </a:r>
            <a:r>
              <a:rPr lang="en-US" sz="2000" baseline="-25000" dirty="0"/>
              <a:t>2</a:t>
            </a:r>
            <a:r>
              <a:rPr lang="en-US" sz="2000" dirty="0"/>
              <a:t>O), carbon dioxide (CO</a:t>
            </a:r>
            <a:r>
              <a:rPr lang="en-US" sz="2000" baseline="-25000" dirty="0"/>
              <a:t>2</a:t>
            </a:r>
            <a:r>
              <a:rPr lang="en-US" sz="2000" dirty="0"/>
              <a:t>), and other gases.</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Variable amounts of dust particles and water droplets are also found suspended in the air.</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On a Hotter Earth:</a:t>
            </a:r>
          </a:p>
          <a:p>
            <a:pPr marL="800100" lvl="1" indent="-342900">
              <a:buClr>
                <a:srgbClr val="6CB255"/>
              </a:buClr>
              <a:buFont typeface="Courier New" panose="02070309020205020404" pitchFamily="49" charset="0"/>
              <a:buChar char="o"/>
            </a:pPr>
            <a:r>
              <a:rPr lang="en-US" sz="2000" dirty="0"/>
              <a:t>300 bars of water (vaporized oceans)</a:t>
            </a:r>
          </a:p>
          <a:p>
            <a:pPr marL="800100" lvl="1" indent="-342900">
              <a:buClr>
                <a:srgbClr val="6CB255"/>
              </a:buClr>
              <a:buFont typeface="Courier New" panose="02070309020205020404" pitchFamily="49" charset="0"/>
              <a:buChar char="o"/>
            </a:pPr>
            <a:r>
              <a:rPr lang="en-US" sz="2000" dirty="0"/>
              <a:t>70 bars of CO</a:t>
            </a:r>
            <a:r>
              <a:rPr lang="en-US" sz="2000" baseline="-25000" dirty="0"/>
              <a:t>2</a:t>
            </a:r>
            <a:r>
              <a:rPr lang="en-US" sz="2000" dirty="0"/>
              <a:t> (sedimentary carbonate rocks)</a:t>
            </a:r>
          </a:p>
          <a:p>
            <a:pPr marL="800100" lvl="1" indent="-342900">
              <a:buClr>
                <a:srgbClr val="6CB255"/>
              </a:buClr>
              <a:buFont typeface="Courier New" panose="02070309020205020404" pitchFamily="49" charset="0"/>
              <a:buChar char="o"/>
            </a:pPr>
            <a:endParaRPr lang="en-US" sz="800" dirty="0"/>
          </a:p>
          <a:p>
            <a:pPr marL="285750" indent="-285750">
              <a:buClr>
                <a:srgbClr val="6CB255"/>
              </a:buClr>
              <a:buFont typeface="Wingdings" panose="05000000000000000000" pitchFamily="2" charset="2"/>
              <a:buChar char="§"/>
            </a:pPr>
            <a:r>
              <a:rPr lang="en-US" sz="2000" dirty="0"/>
              <a:t>Where did our planet’s original atmosphere come from?</a:t>
            </a:r>
          </a:p>
          <a:p>
            <a:pPr marL="914400" lvl="1" indent="-457200">
              <a:buClr>
                <a:srgbClr val="6CB255"/>
              </a:buClr>
              <a:buFont typeface="+mj-lt"/>
              <a:buAutoNum type="arabicPeriod"/>
            </a:pPr>
            <a:r>
              <a:rPr lang="en-US" sz="2000" dirty="0"/>
              <a:t>the atmosphere could have been formed with the rest of Earth as it accumulated from debris left over from the formation of the Sun; </a:t>
            </a:r>
          </a:p>
          <a:p>
            <a:pPr marL="914400" lvl="1" indent="-457200">
              <a:buClr>
                <a:srgbClr val="6CB255"/>
              </a:buClr>
              <a:buFont typeface="+mj-lt"/>
              <a:buAutoNum type="arabicPeriod"/>
            </a:pPr>
            <a:r>
              <a:rPr lang="en-US" sz="2000" dirty="0"/>
              <a:t>it could have been released from the interior through volcanic activity, subsequent to the formation of Earth;</a:t>
            </a:r>
          </a:p>
          <a:p>
            <a:pPr marL="914400" lvl="1" indent="-457200">
              <a:buClr>
                <a:srgbClr val="6CB255"/>
              </a:buClr>
              <a:buFont typeface="+mj-lt"/>
              <a:buAutoNum type="arabicPeriod"/>
            </a:pPr>
            <a:r>
              <a:rPr lang="en-US" sz="2000" dirty="0"/>
              <a:t>it may have been derived from impacts by comets and asteroids from the outer parts of the solar system.</a:t>
            </a:r>
          </a:p>
        </p:txBody>
      </p:sp>
    </p:spTree>
    <p:extLst>
      <p:ext uri="{BB962C8B-B14F-4D97-AF65-F5344CB8AC3E}">
        <p14:creationId xmlns:p14="http://schemas.microsoft.com/office/powerpoint/2010/main" val="41900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172311" y="21973"/>
            <a:ext cx="5092148" cy="659535"/>
          </a:xfrm>
        </p:spPr>
        <p:txBody>
          <a:bodyPr>
            <a:noAutofit/>
          </a:bodyPr>
          <a:lstStyle/>
          <a:p>
            <a:r>
              <a:rPr lang="en-US" sz="2800" dirty="0"/>
              <a:t>Weather and climate</a:t>
            </a:r>
          </a:p>
        </p:txBody>
      </p:sp>
      <p:sp>
        <p:nvSpPr>
          <p:cNvPr id="7" name="Text Placeholder 6"/>
          <p:cNvSpPr>
            <a:spLocks noGrp="1"/>
          </p:cNvSpPr>
          <p:nvPr>
            <p:ph type="body" sz="quarter" idx="14"/>
          </p:nvPr>
        </p:nvSpPr>
        <p:spPr>
          <a:xfrm>
            <a:off x="7412854" y="3348957"/>
            <a:ext cx="4876799" cy="1610586"/>
          </a:xfrm>
        </p:spPr>
        <p:txBody>
          <a:bodyPr>
            <a:normAutofit/>
          </a:bodyPr>
          <a:lstStyle/>
          <a:p>
            <a:r>
              <a:rPr lang="en-US" sz="1600" b="1" dirty="0">
                <a:solidFill>
                  <a:srgbClr val="6CB255"/>
                </a:solidFill>
              </a:rPr>
              <a:t>Storm from Space.</a:t>
            </a:r>
            <a:r>
              <a:rPr lang="en-US" sz="1600" b="1" dirty="0"/>
              <a:t> </a:t>
            </a:r>
            <a:r>
              <a:rPr lang="en-US" sz="1600" dirty="0"/>
              <a:t>This satellite image shows Hurricane Irene in 2011, shortly before the storm hit land in New York City. The combination of Earth’s tilted axis of rotation, moderately rapid rotation, and oceans of liquid water can lead to violent weather on our planet.</a:t>
            </a:r>
            <a:r>
              <a:rPr lang="en-US" sz="800" dirty="0"/>
              <a:t> (credit: NASA/NOAA GOES Project)</a:t>
            </a:r>
          </a:p>
        </p:txBody>
      </p:sp>
      <p:pic>
        <p:nvPicPr>
          <p:cNvPr id="1026" name="Picture 2" descr="Image of a Hurricane from Space. This photograph shows a huge, inverted-comma shaped storm covering much of the north-east coast of the United States.">
            <a:extLst>
              <a:ext uri="{FF2B5EF4-FFF2-40B4-BE49-F238E27FC236}">
                <a16:creationId xmlns:a16="http://schemas.microsoft.com/office/drawing/2014/main" id="{898B4FAD-B60F-4938-897C-5A9C1F0F9CF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412854" y="17757"/>
            <a:ext cx="4761390" cy="33609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4031C7A-04B1-4B25-A2F2-17A55902351F}"/>
              </a:ext>
            </a:extLst>
          </p:cNvPr>
          <p:cNvSpPr txBox="1"/>
          <p:nvPr/>
        </p:nvSpPr>
        <p:spPr>
          <a:xfrm>
            <a:off x="392837" y="993990"/>
            <a:ext cx="6451846"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All planets with </a:t>
            </a:r>
            <a:r>
              <a:rPr kumimoji="0" lang="en-US" sz="2000" b="1" i="0" u="none" strike="noStrike" kern="1200" cap="none" spc="0" normalizeH="0" baseline="0" noProof="0" dirty="0">
                <a:ln>
                  <a:noFill/>
                </a:ln>
                <a:solidFill>
                  <a:prstClr val="black"/>
                </a:solidFill>
                <a:effectLst/>
                <a:uLnTx/>
                <a:uFillTx/>
                <a:latin typeface="Arial"/>
                <a:ea typeface="+mn-ea"/>
                <a:cs typeface="+mn-cs"/>
              </a:rPr>
              <a:t>atmospheres</a:t>
            </a:r>
            <a:r>
              <a:rPr kumimoji="0" lang="en-US" sz="2000" b="0" i="0" u="none" strike="noStrike" kern="1200" cap="none" spc="0" normalizeH="0" baseline="0" noProof="0" dirty="0">
                <a:ln>
                  <a:noFill/>
                </a:ln>
                <a:solidFill>
                  <a:prstClr val="black"/>
                </a:solidFill>
                <a:effectLst/>
                <a:uLnTx/>
                <a:uFillTx/>
                <a:latin typeface="Arial"/>
                <a:ea typeface="+mn-ea"/>
                <a:cs typeface="+mn-cs"/>
              </a:rPr>
              <a:t> have </a:t>
            </a:r>
            <a:r>
              <a:rPr kumimoji="0" lang="en-US" sz="2000" b="1" i="0" u="none" strike="noStrike" kern="1200" cap="none" spc="0" normalizeH="0" baseline="0" noProof="0" dirty="0">
                <a:ln>
                  <a:noFill/>
                </a:ln>
                <a:solidFill>
                  <a:prstClr val="black"/>
                </a:solidFill>
                <a:effectLst/>
                <a:uLnTx/>
                <a:uFillTx/>
                <a:latin typeface="Arial"/>
                <a:ea typeface="+mn-ea"/>
                <a:cs typeface="+mn-cs"/>
              </a:rPr>
              <a:t>weather.</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The energy that powers the weather is derived primarily from the sunlight that heats the surface.</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The atmosphere and oceans redistribute the heat from warmer to cooler areas.</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lang="en-US" sz="20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Arial"/>
                <a:ea typeface="+mn-ea"/>
                <a:cs typeface="+mn-cs"/>
              </a:rPr>
              <a:t>Climate</a:t>
            </a:r>
            <a:r>
              <a:rPr kumimoji="0" lang="en-US" sz="2000" b="0" i="0" u="none" strike="noStrike" kern="1200" cap="none" spc="0" normalizeH="0" baseline="0" noProof="0" dirty="0">
                <a:ln>
                  <a:noFill/>
                </a:ln>
                <a:solidFill>
                  <a:prstClr val="black"/>
                </a:solidFill>
                <a:effectLst/>
                <a:uLnTx/>
                <a:uFillTx/>
                <a:latin typeface="Arial"/>
                <a:ea typeface="+mn-ea"/>
                <a:cs typeface="+mn-cs"/>
              </a:rPr>
              <a:t> is a term used to refer to the effects of the atmosphere that last through decades and centuries.</a:t>
            </a:r>
          </a:p>
        </p:txBody>
      </p:sp>
      <p:pic>
        <p:nvPicPr>
          <p:cNvPr id="11" name="Picture 10">
            <a:extLst>
              <a:ext uri="{FF2B5EF4-FFF2-40B4-BE49-F238E27FC236}">
                <a16:creationId xmlns:a16="http://schemas.microsoft.com/office/drawing/2014/main" id="{B7D8AF15-C961-471C-A66B-F234182A60CD}"/>
              </a:ext>
            </a:extLst>
          </p:cNvPr>
          <p:cNvPicPr>
            <a:picLocks noChangeAspect="1"/>
          </p:cNvPicPr>
          <p:nvPr/>
        </p:nvPicPr>
        <p:blipFill>
          <a:blip r:embed="rId3"/>
          <a:stretch>
            <a:fillRect/>
          </a:stretch>
        </p:blipFill>
        <p:spPr>
          <a:xfrm>
            <a:off x="17756" y="3852168"/>
            <a:ext cx="6249879" cy="2983859"/>
          </a:xfrm>
          <a:prstGeom prst="rect">
            <a:avLst/>
          </a:prstGeom>
        </p:spPr>
      </p:pic>
      <p:sp>
        <p:nvSpPr>
          <p:cNvPr id="16" name="TextBox 15">
            <a:extLst>
              <a:ext uri="{FF2B5EF4-FFF2-40B4-BE49-F238E27FC236}">
                <a16:creationId xmlns:a16="http://schemas.microsoft.com/office/drawing/2014/main" id="{3A186AF3-4581-438E-BF5F-A604CF44194E}"/>
              </a:ext>
            </a:extLst>
          </p:cNvPr>
          <p:cNvSpPr txBox="1"/>
          <p:nvPr/>
        </p:nvSpPr>
        <p:spPr>
          <a:xfrm>
            <a:off x="6267635" y="5159121"/>
            <a:ext cx="5906609" cy="1477328"/>
          </a:xfrm>
          <a:prstGeom prst="rect">
            <a:avLst/>
          </a:prstGeom>
          <a:noFill/>
        </p:spPr>
        <p:txBody>
          <a:bodyPr wrap="square">
            <a:spAutoFit/>
          </a:bodyPr>
          <a:lstStyle/>
          <a:p>
            <a:r>
              <a:rPr lang="en-US" dirty="0"/>
              <a:t>Earth’s surface continues to significantly warm, with recent global temperatures being the hottest in the past 2,000-plus years. This graph illustrates the change in global surface temperature relative to 1951-1980 average temperatures. </a:t>
            </a:r>
            <a:r>
              <a:rPr lang="en-US" sz="1000" dirty="0"/>
              <a:t>(Climate.nasa.gov)</a:t>
            </a:r>
          </a:p>
        </p:txBody>
      </p:sp>
    </p:spTree>
    <p:extLst>
      <p:ext uri="{BB962C8B-B14F-4D97-AF65-F5344CB8AC3E}">
        <p14:creationId xmlns:p14="http://schemas.microsoft.com/office/powerpoint/2010/main" val="367366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757383" y="296031"/>
            <a:ext cx="10843490" cy="1237205"/>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endParaRPr kumimoji="0" lang="en-US" sz="1350" b="0" i="0" u="none" strike="noStrike" kern="1200" cap="none" spc="-45" normalizeH="0" baseline="0" noProof="0" dirty="0">
              <a:ln>
                <a:noFill/>
              </a:ln>
              <a:solidFill>
                <a:prstClr val="white">
                  <a:lumMod val="65000"/>
                </a:prstClr>
              </a:solidFill>
              <a:effectLst/>
              <a:uLnTx/>
              <a:uFillTx/>
              <a:latin typeface="Arial"/>
              <a:ea typeface="+mj-ea"/>
              <a:cs typeface="+mj-cs"/>
            </a:endParaRP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45" normalizeH="0" baseline="0" noProof="0" dirty="0">
                <a:ln>
                  <a:noFill/>
                </a:ln>
                <a:solidFill>
                  <a:prstClr val="white">
                    <a:lumMod val="65000"/>
                  </a:prstClr>
                </a:solidFill>
                <a:effectLst/>
                <a:uLnTx/>
                <a:uFillTx/>
                <a:latin typeface="Arial"/>
                <a:ea typeface="+mj-ea"/>
                <a:cs typeface="+mj-cs"/>
              </a:rPr>
              <a:t>Chapter 8 </a:t>
            </a: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45" normalizeH="0" baseline="0" noProof="0" dirty="0">
                <a:ln>
                  <a:noFill/>
                </a:ln>
                <a:solidFill>
                  <a:prstClr val="white">
                    <a:lumMod val="65000"/>
                  </a:prstClr>
                </a:solidFill>
                <a:effectLst/>
                <a:uLnTx/>
                <a:uFillTx/>
                <a:latin typeface="Arial"/>
                <a:ea typeface="+mj-ea"/>
                <a:cs typeface="+mj-cs"/>
              </a:rPr>
              <a:t>EARTH AS A PLANET</a:t>
            </a:r>
          </a:p>
        </p:txBody>
      </p:sp>
      <p:sp>
        <p:nvSpPr>
          <p:cNvPr id="6" name="TextBox 5">
            <a:extLst>
              <a:ext uri="{FF2B5EF4-FFF2-40B4-BE49-F238E27FC236}">
                <a16:creationId xmlns:a16="http://schemas.microsoft.com/office/drawing/2014/main" id="{B358DE7E-8C48-42D4-9FC5-B380D8DC6C19}"/>
              </a:ext>
            </a:extLst>
          </p:cNvPr>
          <p:cNvSpPr txBox="1"/>
          <p:nvPr/>
        </p:nvSpPr>
        <p:spPr>
          <a:xfrm>
            <a:off x="4016475" y="1723939"/>
            <a:ext cx="742684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50000"/>
                  </a:prstClr>
                </a:solidFill>
                <a:effectLst/>
                <a:uLnTx/>
                <a:uFillTx/>
                <a:latin typeface="Arial"/>
                <a:ea typeface="+mn-ea"/>
                <a:cs typeface="+mn-cs"/>
              </a:rPr>
              <a:t>8.1 The Global Perspective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50000"/>
                  </a:prstClr>
                </a:solidFill>
                <a:effectLst/>
                <a:uLnTx/>
                <a:uFillTx/>
                <a:latin typeface="Arial"/>
                <a:ea typeface="+mn-ea"/>
                <a:cs typeface="+mn-cs"/>
              </a:rPr>
              <a:t>8.2 Earth’s Crust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lumMod val="50000"/>
                  </a:schemeClr>
                </a:solidFill>
                <a:effectLst/>
                <a:uLnTx/>
                <a:uFillTx/>
                <a:latin typeface="Arial"/>
                <a:ea typeface="+mn-ea"/>
                <a:cs typeface="+mn-cs"/>
              </a:rPr>
              <a:t>8.3 Earth’s Atmosphere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6CB255"/>
                </a:solidFill>
                <a:effectLst/>
                <a:uLnTx/>
                <a:uFillTx/>
                <a:latin typeface="Arial"/>
                <a:ea typeface="+mn-ea"/>
                <a:cs typeface="+mn-cs"/>
              </a:rPr>
              <a:t>8.4 Life, Chemical Evolution, and Climate Change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6CB255"/>
                </a:solidFill>
                <a:effectLst/>
                <a:uLnTx/>
                <a:uFillTx/>
                <a:latin typeface="Arial"/>
                <a:ea typeface="+mn-ea"/>
                <a:cs typeface="+mn-cs"/>
              </a:rPr>
              <a:t>8.5 Cosmic Influences on the Evolution of Earth</a:t>
            </a:r>
            <a:endParaRPr kumimoji="0" lang="en-US" sz="2400" b="0" i="0" u="none" strike="noStrike" kern="1200" cap="none" spc="0" normalizeH="0" baseline="0" noProof="0" dirty="0">
              <a:ln>
                <a:noFill/>
              </a:ln>
              <a:solidFill>
                <a:srgbClr val="6CB255"/>
              </a:solidFill>
              <a:effectLst/>
              <a:uLnTx/>
              <a:uFillTx/>
              <a:latin typeface="Arial"/>
              <a:ea typeface="+mn-ea"/>
              <a:cs typeface="+mn-cs"/>
            </a:endParaRPr>
          </a:p>
        </p:txBody>
      </p:sp>
      <p:sp>
        <p:nvSpPr>
          <p:cNvPr id="8" name="TextBox 7">
            <a:extLst>
              <a:ext uri="{FF2B5EF4-FFF2-40B4-BE49-F238E27FC236}">
                <a16:creationId xmlns:a16="http://schemas.microsoft.com/office/drawing/2014/main" id="{C475F311-BC0F-4AD9-9A82-A82949FB008D}"/>
              </a:ext>
            </a:extLst>
          </p:cNvPr>
          <p:cNvSpPr txBox="1"/>
          <p:nvPr/>
        </p:nvSpPr>
        <p:spPr>
          <a:xfrm>
            <a:off x="2007162" y="3503954"/>
            <a:ext cx="9522689"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555"/>
                </a:solidFill>
                <a:effectLst/>
                <a:uLnTx/>
                <a:uFillTx/>
                <a:latin typeface="Neue Helvetica W01"/>
                <a:ea typeface="+mn-ea"/>
                <a:cs typeface="+mn-cs"/>
              </a:rPr>
              <a:t>By the end of these sections, you will be able 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Outline the origins and subsequent diversity of life on Earth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Explain the ways that life and geological activity have influenced the evolution of the atmosphere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Describe the causes and effects of the atmospheric greenhouse effect and global warming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Describe the impact of human activity on our planet’s atmosphere and ecology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Explain the scarcity of impact craters on Earth compared with other planets and moons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Describe the evidence for recent impacts on Earth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Detail how a massive impact changed the conditions for life on Earth, leading to the extinction of </a:t>
            </a:r>
            <a:br>
              <a:rPr kumimoji="0" lang="en-US" sz="1800" b="0" i="0" u="none" strike="noStrike" kern="1200" cap="none" spc="0" normalizeH="0" baseline="0" noProof="0" dirty="0">
                <a:ln>
                  <a:noFill/>
                </a:ln>
                <a:solidFill>
                  <a:srgbClr val="424242"/>
                </a:solidFill>
                <a:effectLst/>
                <a:uLnTx/>
                <a:uFillTx/>
                <a:latin typeface="Neue Helvetica W01"/>
                <a:ea typeface="+mn-ea"/>
                <a:cs typeface="+mn-cs"/>
              </a:rPr>
            </a:b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the dinosaurs</a:t>
            </a:r>
          </a:p>
        </p:txBody>
      </p:sp>
    </p:spTree>
    <p:extLst>
      <p:ext uri="{BB962C8B-B14F-4D97-AF65-F5344CB8AC3E}">
        <p14:creationId xmlns:p14="http://schemas.microsoft.com/office/powerpoint/2010/main" val="573727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36738" y="125918"/>
            <a:ext cx="4086687" cy="606309"/>
          </a:xfrm>
        </p:spPr>
        <p:txBody>
          <a:bodyPr>
            <a:normAutofit/>
          </a:bodyPr>
          <a:lstStyle/>
          <a:p>
            <a:r>
              <a:rPr lang="en-US" sz="2800" dirty="0"/>
              <a:t>The origin of life</a:t>
            </a:r>
          </a:p>
        </p:txBody>
      </p:sp>
      <p:sp>
        <p:nvSpPr>
          <p:cNvPr id="7" name="Text Placeholder 6"/>
          <p:cNvSpPr>
            <a:spLocks noGrp="1"/>
          </p:cNvSpPr>
          <p:nvPr>
            <p:ph type="body" sz="quarter" idx="14"/>
          </p:nvPr>
        </p:nvSpPr>
        <p:spPr>
          <a:xfrm>
            <a:off x="7510508" y="2240278"/>
            <a:ext cx="4681491" cy="1321111"/>
          </a:xfrm>
        </p:spPr>
        <p:txBody>
          <a:bodyPr>
            <a:noAutofit/>
          </a:bodyPr>
          <a:lstStyle/>
          <a:p>
            <a:r>
              <a:rPr lang="en-US" sz="1600" b="1" dirty="0">
                <a:solidFill>
                  <a:srgbClr val="6CB255"/>
                </a:solidFill>
              </a:rPr>
              <a:t>Fossil Stromatolites.</a:t>
            </a:r>
            <a:r>
              <a:rPr lang="en-US" sz="1600" b="1" dirty="0"/>
              <a:t> </a:t>
            </a:r>
            <a:r>
              <a:rPr lang="en-US" sz="1600" dirty="0"/>
              <a:t>This fossilized colony of stromatolites dates to the Precambrian Era. The layered, domelike structures are mats of sediment trapped in shallow waters by large numbers of blue-green bacteria that can photosynthesize.</a:t>
            </a:r>
            <a:r>
              <a:rPr lang="en-US" sz="1000" dirty="0"/>
              <a:t>(credit: James St. John)</a:t>
            </a:r>
          </a:p>
        </p:txBody>
      </p:sp>
      <p:pic>
        <p:nvPicPr>
          <p:cNvPr id="2050" name="Picture 2" descr="Image of Fossilized Stromatolites. In this photograph we see many dozens of irregularly shaped layers, one upon the other. These layers attest to the growth of the colony over time.">
            <a:extLst>
              <a:ext uri="{FF2B5EF4-FFF2-40B4-BE49-F238E27FC236}">
                <a16:creationId xmlns:a16="http://schemas.microsoft.com/office/drawing/2014/main" id="{76705DCC-D2D7-4E50-9CDE-90800C221E81}"/>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11344" b="15827"/>
          <a:stretch/>
        </p:blipFill>
        <p:spPr bwMode="auto">
          <a:xfrm>
            <a:off x="7626231" y="54894"/>
            <a:ext cx="4479387" cy="21659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964348-F2E8-4636-8C79-F92E62AFE464}"/>
              </a:ext>
            </a:extLst>
          </p:cNvPr>
          <p:cNvSpPr txBox="1"/>
          <p:nvPr/>
        </p:nvSpPr>
        <p:spPr>
          <a:xfrm>
            <a:off x="86382" y="872101"/>
            <a:ext cx="7273206" cy="440120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i="0" u="none" strike="noStrike" kern="1200" cap="none" spc="0" normalizeH="0" baseline="0" noProof="0" dirty="0">
                <a:ln>
                  <a:noFill/>
                </a:ln>
                <a:solidFill>
                  <a:prstClr val="black"/>
                </a:solidFill>
                <a:effectLst/>
                <a:uLnTx/>
                <a:uFillTx/>
                <a:latin typeface="Arial"/>
                <a:ea typeface="+mn-ea"/>
                <a:cs typeface="+mn-cs"/>
              </a:rPr>
              <a:t>Earth seems to be the only planet in the solar system with life.</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lang="en-US" sz="20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i="0" u="none" strike="noStrike" kern="1200" cap="none" spc="0" normalizeH="0" baseline="0" noProof="0" dirty="0">
                <a:ln>
                  <a:noFill/>
                </a:ln>
                <a:solidFill>
                  <a:prstClr val="black"/>
                </a:solidFill>
                <a:effectLst/>
                <a:uLnTx/>
                <a:uFillTx/>
                <a:latin typeface="Arial"/>
                <a:ea typeface="+mn-ea"/>
                <a:cs typeface="+mn-cs"/>
              </a:rPr>
              <a:t>3.5 billion years ago, life had achieved the sophistication to build large colonies called </a:t>
            </a:r>
            <a:r>
              <a:rPr kumimoji="0" lang="en-US" sz="2000" b="1" i="0" u="none" strike="noStrike" kern="1200" cap="none" spc="0" normalizeH="0" baseline="0" noProof="0" dirty="0">
                <a:ln>
                  <a:noFill/>
                </a:ln>
                <a:solidFill>
                  <a:prstClr val="black"/>
                </a:solidFill>
                <a:effectLst/>
                <a:uLnTx/>
                <a:uFillTx/>
                <a:latin typeface="Arial"/>
                <a:ea typeface="+mn-ea"/>
                <a:cs typeface="+mn-cs"/>
              </a:rPr>
              <a:t>stromatolites</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lang="en-US" sz="20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lang="en-US" sz="2000" dirty="0">
                <a:solidFill>
                  <a:prstClr val="black"/>
                </a:solidFill>
                <a:latin typeface="Arial"/>
              </a:rPr>
              <a:t>M</a:t>
            </a:r>
            <a:r>
              <a:rPr kumimoji="0" lang="en-US" sz="2000" i="0" u="none" strike="noStrike" kern="1200" cap="none" spc="0" normalizeH="0" baseline="0" noProof="0" dirty="0" err="1">
                <a:ln>
                  <a:noFill/>
                </a:ln>
                <a:solidFill>
                  <a:prstClr val="black"/>
                </a:solidFill>
                <a:effectLst/>
                <a:uLnTx/>
                <a:uFillTx/>
                <a:latin typeface="Arial"/>
                <a:ea typeface="+mn-ea"/>
                <a:cs typeface="+mn-cs"/>
              </a:rPr>
              <a:t>illions</a:t>
            </a:r>
            <a:r>
              <a:rPr kumimoji="0" lang="en-US" sz="2000" i="0" u="none" strike="noStrike" kern="1200" cap="none" spc="0" normalizeH="0" baseline="0" noProof="0" dirty="0">
                <a:ln>
                  <a:noFill/>
                </a:ln>
                <a:solidFill>
                  <a:prstClr val="black"/>
                </a:solidFill>
                <a:effectLst/>
                <a:uLnTx/>
                <a:uFillTx/>
                <a:latin typeface="Arial"/>
                <a:ea typeface="+mn-ea"/>
                <a:cs typeface="+mn-cs"/>
              </a:rPr>
              <a:t> of years after Earth’s formation, life (perhaps little more than large molecules, like the viruses of today) probably existed in warm, nutrient-rich seas, living off accumulated organic chemicals.</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lang="en-US" sz="20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i="0" u="none" strike="noStrike" kern="1200" cap="none" spc="0" normalizeH="0" baseline="0" noProof="0" dirty="0">
                <a:ln>
                  <a:noFill/>
                </a:ln>
                <a:solidFill>
                  <a:prstClr val="black"/>
                </a:solidFill>
                <a:effectLst/>
                <a:uLnTx/>
                <a:uFillTx/>
                <a:latin typeface="Arial"/>
                <a:ea typeface="+mn-ea"/>
                <a:cs typeface="+mn-cs"/>
              </a:rPr>
              <a:t>When this easily accessible food became depleted, life began the long evolutionary road that led to the vast numbers of different organisms on Earth today.</a:t>
            </a:r>
          </a:p>
        </p:txBody>
      </p:sp>
      <p:pic>
        <p:nvPicPr>
          <p:cNvPr id="10" name="Picture 9">
            <a:extLst>
              <a:ext uri="{FF2B5EF4-FFF2-40B4-BE49-F238E27FC236}">
                <a16:creationId xmlns:a16="http://schemas.microsoft.com/office/drawing/2014/main" id="{57D1E1C3-27ED-470F-B855-962CB46CC69F}"/>
              </a:ext>
            </a:extLst>
          </p:cNvPr>
          <p:cNvPicPr>
            <a:picLocks noChangeAspect="1"/>
          </p:cNvPicPr>
          <p:nvPr/>
        </p:nvPicPr>
        <p:blipFill>
          <a:blip r:embed="rId3"/>
          <a:stretch>
            <a:fillRect/>
          </a:stretch>
        </p:blipFill>
        <p:spPr>
          <a:xfrm>
            <a:off x="7767961" y="3800342"/>
            <a:ext cx="4337657" cy="3050999"/>
          </a:xfrm>
          <a:prstGeom prst="rect">
            <a:avLst/>
          </a:prstGeom>
        </p:spPr>
      </p:pic>
      <p:sp>
        <p:nvSpPr>
          <p:cNvPr id="12" name="TextBox 11">
            <a:extLst>
              <a:ext uri="{FF2B5EF4-FFF2-40B4-BE49-F238E27FC236}">
                <a16:creationId xmlns:a16="http://schemas.microsoft.com/office/drawing/2014/main" id="{0D7DC68A-20CF-44B3-9DA0-B015ABBD79CA}"/>
              </a:ext>
            </a:extLst>
          </p:cNvPr>
          <p:cNvSpPr txBox="1"/>
          <p:nvPr/>
        </p:nvSpPr>
        <p:spPr>
          <a:xfrm>
            <a:off x="11242088" y="6634988"/>
            <a:ext cx="949911" cy="215444"/>
          </a:xfrm>
          <a:prstGeom prst="rect">
            <a:avLst/>
          </a:prstGeom>
          <a:noFill/>
        </p:spPr>
        <p:txBody>
          <a:bodyPr wrap="square" rtlCol="0">
            <a:spAutoFit/>
          </a:bodyPr>
          <a:lstStyle/>
          <a:p>
            <a:r>
              <a:rPr lang="en-US" sz="800" dirty="0"/>
              <a:t>UNSW Sydney</a:t>
            </a:r>
          </a:p>
        </p:txBody>
      </p:sp>
    </p:spTree>
    <p:extLst>
      <p:ext uri="{BB962C8B-B14F-4D97-AF65-F5344CB8AC3E}">
        <p14:creationId xmlns:p14="http://schemas.microsoft.com/office/powerpoint/2010/main" val="2159478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5266407" y="4947903"/>
            <a:ext cx="6835334" cy="1868884"/>
          </a:xfrm>
        </p:spPr>
        <p:txBody>
          <a:bodyPr>
            <a:noAutofit/>
          </a:bodyPr>
          <a:lstStyle/>
          <a:p>
            <a:r>
              <a:rPr lang="en-US" sz="1600" b="1" dirty="0">
                <a:solidFill>
                  <a:srgbClr val="6CB255"/>
                </a:solidFill>
              </a:rPr>
              <a:t>Tree of Life.</a:t>
            </a:r>
            <a:r>
              <a:rPr lang="en-US" sz="1600" b="1" dirty="0"/>
              <a:t> </a:t>
            </a:r>
            <a:r>
              <a:rPr lang="en-US" sz="1600" dirty="0"/>
              <a:t>This chart shows the main subdivisions of life on Earth and how they are related. Note that the animal and plant kingdoms are just short branches on the far right, along with the fungi. The most fundamental division of Earth’s living things is onto three large domains called bacteria, archaea, and eukarya. Most of the species listed are microscopic.</a:t>
            </a:r>
            <a:r>
              <a:rPr lang="en-US" sz="1000" dirty="0"/>
              <a:t> (credit: modification of work by Eric Gaba)</a:t>
            </a:r>
          </a:p>
        </p:txBody>
      </p:sp>
      <p:pic>
        <p:nvPicPr>
          <p:cNvPr id="3074" name="Picture 2" descr="A line chart titled “Tree of Life”. The three is divided into three main branches, labeled “Bacteria”, “Archaea”, and “Eukarya”. Under the branch labeled “Bacteria” are a number of smaller branches labeled “Aquifex”, “Thermotoga”, “Bacteroides Cytophaga”, “Planctomyces”, “Cyanobacteria”, “Proteobacteria”, “Spirochetes”, “Gram positives”, and “Green filamentous bacteria”. Under the branch labeled “Archaea” are a number of smaller branches labeled “Pyrodicticum”, “Thermoproteus”, “Thermococcus”, “Methanococcus”, “Methanobacterium”, “Methanosarcina”, and “Halophiles”. Under the branch labeled “Eukarya” are a number of smaller branches labeled “Entamoebae”, “Slime molds”, “Dilpomonads”, “Microsporidia”, “Trichomonads”, “Flagellates”, “Ciliates”, “Plants”, “Fungi”, and “Animals”. The branch labeled “Animals” is marked with a star.">
            <a:extLst>
              <a:ext uri="{FF2B5EF4-FFF2-40B4-BE49-F238E27FC236}">
                <a16:creationId xmlns:a16="http://schemas.microsoft.com/office/drawing/2014/main" id="{302FF44D-C45C-4911-AA78-60AE03DB943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87991" y="41213"/>
            <a:ext cx="6835334" cy="47882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13F8683-268B-4ACE-B399-4B78D1809601}"/>
              </a:ext>
            </a:extLst>
          </p:cNvPr>
          <p:cNvSpPr txBox="1"/>
          <p:nvPr/>
        </p:nvSpPr>
        <p:spPr>
          <a:xfrm>
            <a:off x="168675" y="458956"/>
            <a:ext cx="4634144" cy="557075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Arial"/>
                <a:ea typeface="+mn-ea"/>
                <a:cs typeface="+mn-cs"/>
              </a:rPr>
              <a:t>Genetics</a:t>
            </a:r>
            <a:r>
              <a:rPr kumimoji="0" lang="en-US" sz="2000" b="0" i="0" u="none" strike="noStrike" kern="1200" cap="none" spc="0" normalizeH="0" baseline="0" noProof="0" dirty="0">
                <a:ln>
                  <a:noFill/>
                </a:ln>
                <a:solidFill>
                  <a:prstClr val="black"/>
                </a:solidFill>
                <a:effectLst/>
                <a:uLnTx/>
                <a:uFillTx/>
                <a:latin typeface="Arial"/>
                <a:ea typeface="+mn-ea"/>
                <a:cs typeface="+mn-cs"/>
              </a:rPr>
              <a:t> and </a:t>
            </a:r>
            <a:r>
              <a:rPr kumimoji="0" lang="en-US" sz="2000" b="1" i="0" u="none" strike="noStrike" kern="1200" cap="none" spc="0" normalizeH="0" baseline="0" noProof="0" dirty="0">
                <a:ln>
                  <a:noFill/>
                </a:ln>
                <a:solidFill>
                  <a:prstClr val="black"/>
                </a:solidFill>
                <a:effectLst/>
                <a:uLnTx/>
                <a:uFillTx/>
                <a:latin typeface="Arial"/>
                <a:ea typeface="+mn-ea"/>
                <a:cs typeface="+mn-cs"/>
              </a:rPr>
              <a:t>Genomics</a:t>
            </a:r>
            <a:r>
              <a:rPr kumimoji="0" lang="en-US" sz="2000" b="0" i="0" u="none" strike="noStrike" kern="1200" cap="none" spc="0" normalizeH="0" baseline="0" noProof="0" dirty="0">
                <a:ln>
                  <a:noFill/>
                </a:ln>
                <a:solidFill>
                  <a:prstClr val="black"/>
                </a:solidFill>
                <a:effectLst/>
                <a:uLnTx/>
                <a:uFillTx/>
                <a:latin typeface="Arial"/>
                <a:ea typeface="+mn-ea"/>
                <a:cs typeface="+mn-cs"/>
              </a:rPr>
              <a:t>—the study of the genetic code that is shared by all life on Earth.</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lang="en-US" sz="8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Your </a:t>
            </a:r>
            <a:r>
              <a:rPr kumimoji="0" lang="en-US" sz="2000" b="1" i="0" u="none" strike="noStrike" kern="1200" cap="none" spc="0" normalizeH="0" baseline="0" noProof="0" dirty="0">
                <a:ln>
                  <a:noFill/>
                </a:ln>
                <a:solidFill>
                  <a:prstClr val="black"/>
                </a:solidFill>
                <a:effectLst/>
                <a:uLnTx/>
                <a:uFillTx/>
                <a:latin typeface="Arial"/>
                <a:ea typeface="+mn-ea"/>
                <a:cs typeface="+mn-cs"/>
              </a:rPr>
              <a:t>genome</a:t>
            </a:r>
            <a:r>
              <a:rPr kumimoji="0" lang="en-US" sz="2000" b="0" i="0" u="none" strike="noStrike" kern="1200" cap="none" spc="0" normalizeH="0" baseline="0" noProof="0" dirty="0">
                <a:ln>
                  <a:noFill/>
                </a:ln>
                <a:solidFill>
                  <a:prstClr val="black"/>
                </a:solidFill>
                <a:effectLst/>
                <a:uLnTx/>
                <a:uFillTx/>
                <a:latin typeface="Arial"/>
                <a:ea typeface="+mn-ea"/>
                <a:cs typeface="+mn-cs"/>
              </a:rPr>
              <a:t>, the complete map of the DNA in your body, is identical at the 99.9% level to that of Julius Caesar or Marie Curie.</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At the 99% level, human and chimpanzee genomes are the same.</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By looking at the gene sequences of many organisms, we can determine that all life on Earth is descended from a common ancestor, and we can use the genetic variations among species as a measure of how closely different species are related.</a:t>
            </a:r>
          </a:p>
        </p:txBody>
      </p:sp>
    </p:spTree>
    <p:extLst>
      <p:ext uri="{BB962C8B-B14F-4D97-AF65-F5344CB8AC3E}">
        <p14:creationId xmlns:p14="http://schemas.microsoft.com/office/powerpoint/2010/main" val="1842662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36738" y="79899"/>
            <a:ext cx="7025196" cy="666284"/>
          </a:xfrm>
        </p:spPr>
        <p:txBody>
          <a:bodyPr>
            <a:normAutofit fontScale="90000"/>
          </a:bodyPr>
          <a:lstStyle/>
          <a:p>
            <a:r>
              <a:rPr lang="en-US" sz="2800" dirty="0"/>
              <a:t>The Evolution of the Atmosphere</a:t>
            </a:r>
          </a:p>
        </p:txBody>
      </p:sp>
      <p:sp>
        <p:nvSpPr>
          <p:cNvPr id="11" name="TextBox 10">
            <a:extLst>
              <a:ext uri="{FF2B5EF4-FFF2-40B4-BE49-F238E27FC236}">
                <a16:creationId xmlns:a16="http://schemas.microsoft.com/office/drawing/2014/main" id="{85964348-F2E8-4636-8C79-F92E62AFE464}"/>
              </a:ext>
            </a:extLst>
          </p:cNvPr>
          <p:cNvSpPr txBox="1"/>
          <p:nvPr/>
        </p:nvSpPr>
        <p:spPr>
          <a:xfrm>
            <a:off x="334956" y="926556"/>
            <a:ext cx="11155706" cy="53245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i="0" u="none" strike="noStrike" kern="1200" cap="none" spc="0" normalizeH="0" baseline="0" noProof="0" dirty="0">
                <a:ln>
                  <a:noFill/>
                </a:ln>
                <a:solidFill>
                  <a:prstClr val="black"/>
                </a:solidFill>
                <a:effectLst/>
                <a:uLnTx/>
                <a:uFillTx/>
                <a:latin typeface="Arial"/>
                <a:ea typeface="+mn-ea"/>
                <a:cs typeface="+mn-cs"/>
              </a:rPr>
              <a:t>One of the key steps in the evolution of life on Earth was the development of blue-green algae, a very successful life-form that takes in carbon dioxide from the environment and releases oxygen as a waste product.</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lang="en-US" sz="20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i="0" u="none" strike="noStrike" kern="1200" cap="none" spc="0" normalizeH="0" baseline="0" noProof="0" dirty="0">
                <a:ln>
                  <a:noFill/>
                </a:ln>
                <a:solidFill>
                  <a:prstClr val="black"/>
                </a:solidFill>
                <a:effectLst/>
                <a:uLnTx/>
                <a:uFillTx/>
                <a:latin typeface="Arial"/>
                <a:ea typeface="+mn-ea"/>
                <a:cs typeface="+mn-cs"/>
              </a:rPr>
              <a:t>These successful microorganisms proliferated, giving rise to all the lifeforms we call plants.</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lang="en-US" sz="20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i="0" u="none" strike="noStrike" kern="1200" cap="none" spc="0" normalizeH="0" baseline="0" noProof="0" dirty="0">
                <a:ln>
                  <a:noFill/>
                </a:ln>
                <a:solidFill>
                  <a:prstClr val="black"/>
                </a:solidFill>
                <a:effectLst/>
                <a:uLnTx/>
                <a:uFillTx/>
                <a:latin typeface="Arial"/>
                <a:ea typeface="+mn-ea"/>
                <a:cs typeface="+mn-cs"/>
              </a:rPr>
              <a:t> Since the energy for making new plant material from chemical building blocks comes from sunlight, we call the process photosynthesis.</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lang="en-US" sz="20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i="0" u="none" strike="noStrike" kern="1200" cap="none" spc="0" normalizeH="0" baseline="0" noProof="0" dirty="0">
                <a:ln>
                  <a:noFill/>
                </a:ln>
                <a:solidFill>
                  <a:prstClr val="black"/>
                </a:solidFill>
                <a:effectLst/>
                <a:uLnTx/>
                <a:uFillTx/>
                <a:latin typeface="Arial"/>
                <a:ea typeface="+mn-ea"/>
                <a:cs typeface="+mn-cs"/>
              </a:rPr>
              <a:t>Free oxygen began accumulating in the atmosphere about 2 billion years ago, and the increased amount of this gas led to the formation of Earth’s ozone layer.</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lang="en-US" sz="20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i="0" u="none" strike="noStrike" kern="1200" cap="none" spc="0" normalizeH="0" baseline="0" noProof="0" dirty="0">
                <a:ln>
                  <a:noFill/>
                </a:ln>
                <a:solidFill>
                  <a:prstClr val="black"/>
                </a:solidFill>
                <a:effectLst/>
                <a:uLnTx/>
                <a:uFillTx/>
                <a:latin typeface="Arial"/>
                <a:ea typeface="+mn-ea"/>
                <a:cs typeface="+mn-cs"/>
              </a:rPr>
              <a:t>The presence of oxygen allowed colonization of the land. It also made possible a tremendous proliferation of animals, which lived by taking in and using the organic materials produced by plants as their own energy source.</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lang="en-US" sz="20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1" i="0" u="none" strike="noStrike" kern="1200" cap="none" spc="0" normalizeH="0" baseline="0" noProof="0" dirty="0">
                <a:ln>
                  <a:noFill/>
                </a:ln>
                <a:solidFill>
                  <a:srgbClr val="6CB255"/>
                </a:solidFill>
                <a:effectLst/>
                <a:uLnTx/>
                <a:uFillTx/>
                <a:latin typeface="Arial"/>
                <a:ea typeface="+mn-ea"/>
                <a:cs typeface="+mn-cs"/>
              </a:rPr>
              <a:t>We are lifeforms that have evolved to breathe in the waste product of plants.</a:t>
            </a:r>
          </a:p>
        </p:txBody>
      </p:sp>
    </p:spTree>
    <p:extLst>
      <p:ext uri="{BB962C8B-B14F-4D97-AF65-F5344CB8AC3E}">
        <p14:creationId xmlns:p14="http://schemas.microsoft.com/office/powerpoint/2010/main" val="350599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137423"/>
            <a:ext cx="10750549" cy="659535"/>
          </a:xfrm>
        </p:spPr>
        <p:txBody>
          <a:bodyPr/>
          <a:lstStyle/>
          <a:p>
            <a:r>
              <a:rPr lang="en-US" dirty="0"/>
              <a:t>The Greenhouse Effect and Global Warming</a:t>
            </a:r>
          </a:p>
        </p:txBody>
      </p:sp>
      <p:sp>
        <p:nvSpPr>
          <p:cNvPr id="7" name="Text Placeholder 6"/>
          <p:cNvSpPr>
            <a:spLocks noGrp="1"/>
          </p:cNvSpPr>
          <p:nvPr>
            <p:ph type="body" sz="quarter" idx="14"/>
          </p:nvPr>
        </p:nvSpPr>
        <p:spPr>
          <a:xfrm>
            <a:off x="720725" y="5735613"/>
            <a:ext cx="10750549" cy="984964"/>
          </a:xfrm>
        </p:spPr>
        <p:txBody>
          <a:bodyPr>
            <a:noAutofit/>
          </a:bodyPr>
          <a:lstStyle/>
          <a:p>
            <a:r>
              <a:rPr lang="en-US" sz="1600" b="1" dirty="0">
                <a:solidFill>
                  <a:srgbClr val="6CB255"/>
                </a:solidFill>
              </a:rPr>
              <a:t>How the Greenhouse Effect Works.</a:t>
            </a:r>
            <a:r>
              <a:rPr lang="en-US" sz="1600" b="1" dirty="0"/>
              <a:t> </a:t>
            </a:r>
            <a:r>
              <a:rPr lang="en-US" sz="1600" dirty="0"/>
              <a:t>Sunlight that penetrates to Earth’s lower atmosphere and surface is reradiated as infrared or heat radiation, which is trapped by greenhouse gases such as water vapor, methane, and CO</a:t>
            </a:r>
            <a:r>
              <a:rPr lang="en-US" sz="1600" baseline="-25000" dirty="0"/>
              <a:t>2</a:t>
            </a:r>
            <a:r>
              <a:rPr lang="en-US" sz="1600" dirty="0"/>
              <a:t> in the atmosphere. The result is a higher surface temperature for our planet.</a:t>
            </a:r>
          </a:p>
        </p:txBody>
      </p:sp>
      <p:pic>
        <p:nvPicPr>
          <p:cNvPr id="6" name="Picture 5">
            <a:extLst>
              <a:ext uri="{FF2B5EF4-FFF2-40B4-BE49-F238E27FC236}">
                <a16:creationId xmlns:a16="http://schemas.microsoft.com/office/drawing/2014/main" id="{CC3A55C9-F48B-4282-A3A7-7F7AA40C9211}"/>
              </a:ext>
            </a:extLst>
          </p:cNvPr>
          <p:cNvPicPr>
            <a:picLocks noChangeAspect="1"/>
          </p:cNvPicPr>
          <p:nvPr/>
        </p:nvPicPr>
        <p:blipFill>
          <a:blip r:embed="rId2"/>
          <a:stretch>
            <a:fillRect/>
          </a:stretch>
        </p:blipFill>
        <p:spPr>
          <a:xfrm>
            <a:off x="2449126" y="900862"/>
            <a:ext cx="6206602" cy="4769417"/>
          </a:xfrm>
          <a:prstGeom prst="rect">
            <a:avLst/>
          </a:prstGeom>
        </p:spPr>
      </p:pic>
    </p:spTree>
    <p:extLst>
      <p:ext uri="{BB962C8B-B14F-4D97-AF65-F5344CB8AC3E}">
        <p14:creationId xmlns:p14="http://schemas.microsoft.com/office/powerpoint/2010/main" val="1846905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81127" y="180853"/>
            <a:ext cx="5814873" cy="659535"/>
          </a:xfrm>
        </p:spPr>
        <p:txBody>
          <a:bodyPr/>
          <a:lstStyle/>
          <a:p>
            <a:r>
              <a:rPr lang="en-US" dirty="0"/>
              <a:t>Human Impacts on Our Planet</a:t>
            </a:r>
          </a:p>
        </p:txBody>
      </p:sp>
      <p:sp>
        <p:nvSpPr>
          <p:cNvPr id="7" name="Text Placeholder 6"/>
          <p:cNvSpPr>
            <a:spLocks noGrp="1"/>
          </p:cNvSpPr>
          <p:nvPr>
            <p:ph type="body" sz="quarter" idx="14"/>
          </p:nvPr>
        </p:nvSpPr>
        <p:spPr>
          <a:xfrm>
            <a:off x="6267635" y="4391221"/>
            <a:ext cx="5752730" cy="2014018"/>
          </a:xfrm>
        </p:spPr>
        <p:txBody>
          <a:bodyPr>
            <a:normAutofit/>
          </a:bodyPr>
          <a:lstStyle/>
          <a:p>
            <a:r>
              <a:rPr lang="en-US" sz="1600" b="1" dirty="0">
                <a:solidFill>
                  <a:srgbClr val="6CB255"/>
                </a:solidFill>
              </a:rPr>
              <a:t>Increase of Atmospheric Carbon Dioxide over Time.</a:t>
            </a:r>
            <a:r>
              <a:rPr lang="en-US" sz="1600" b="1" dirty="0"/>
              <a:t> </a:t>
            </a:r>
            <a:r>
              <a:rPr lang="en-US" sz="1600" dirty="0"/>
              <a:t>Scientists expect that the amount of CO</a:t>
            </a:r>
            <a:r>
              <a:rPr lang="en-US" sz="1600" baseline="-25000" dirty="0"/>
              <a:t>2</a:t>
            </a:r>
            <a:r>
              <a:rPr lang="en-US" sz="1600" dirty="0"/>
              <a:t> will double its preindustrial level before the end of the twenty-first century. Measurements of the isotopic signatures of this added CO</a:t>
            </a:r>
            <a:r>
              <a:rPr lang="en-US" sz="1600" baseline="-25000" dirty="0"/>
              <a:t>2</a:t>
            </a:r>
            <a:r>
              <a:rPr lang="en-US" sz="1600" dirty="0"/>
              <a:t> demonstrate that it is mostly coming from burning fossil fuels. </a:t>
            </a:r>
            <a:r>
              <a:rPr lang="en-US" sz="800" dirty="0"/>
              <a:t>(credit: modification of work by NOAA)</a:t>
            </a:r>
          </a:p>
        </p:txBody>
      </p:sp>
      <p:pic>
        <p:nvPicPr>
          <p:cNvPr id="4098" name="Picture 2" descr="Graph of the Increase of Atmospheric Carbon Dioxide over Time. The vertical axis at left is labeled “CO2 Concentration (ppm)”, and goes from 320 at bottom to 400 at top in increments of 20. The horizontal axis is labeled “Year”, and goes from 1960 at left to just beyond 2010 at right, in increments of 10. A nearly straight black line begins in 1960 at 320 ppm and rises inexorably to 400 ppm in 2010. Over-plotted on the black line is a jagged red line which connects the data points that lie above and below the averaged black line. The data points capture the seasonal variations that exist due to the loss of foliage in winter.">
            <a:extLst>
              <a:ext uri="{FF2B5EF4-FFF2-40B4-BE49-F238E27FC236}">
                <a16:creationId xmlns:a16="http://schemas.microsoft.com/office/drawing/2014/main" id="{88E31C0D-72DC-46B1-A14D-2F0E9A62F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635" y="0"/>
            <a:ext cx="5924365" cy="43097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693810F-28FC-4F90-9870-E48C5F316E31}"/>
              </a:ext>
            </a:extLst>
          </p:cNvPr>
          <p:cNvSpPr txBox="1"/>
          <p:nvPr/>
        </p:nvSpPr>
        <p:spPr>
          <a:xfrm>
            <a:off x="373972" y="959512"/>
            <a:ext cx="5629182" cy="6001643"/>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Before the end of the present century, Earth’s CO</a:t>
            </a:r>
            <a:r>
              <a:rPr lang="en-US" sz="2000" baseline="-25000" dirty="0"/>
              <a:t>2</a:t>
            </a:r>
            <a:r>
              <a:rPr lang="en-US" sz="2000" dirty="0"/>
              <a:t> level is predicted to reach twice the value it had before the industrial revolution</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Around the world, temperature records are constantly set and broken; all but one of the hottest recorded years have taken place since 2000.</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Glaciers are retreating, and the Arctic Sea ice is now much thinner than when it was first explored with nuclear submarines in the 1950s.</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Although not an officially approved name, the concept of “</a:t>
            </a:r>
            <a:r>
              <a:rPr lang="en-US" sz="2000" dirty="0" err="1"/>
              <a:t>anthropocene</a:t>
            </a:r>
            <a:r>
              <a:rPr lang="en-US" sz="2000" dirty="0"/>
              <a:t>” is useful for recognizing that we humans now represent the dominant influence on our planet’s atmosphere and ecology, for better or for worse.</a:t>
            </a:r>
          </a:p>
          <a:p>
            <a:pPr marL="342900" indent="-342900">
              <a:buClr>
                <a:srgbClr val="6CB255"/>
              </a:buClr>
              <a:buFont typeface="Wingdings" panose="05000000000000000000" pitchFamily="2" charset="2"/>
              <a:buChar char="§"/>
            </a:pPr>
            <a:endParaRPr lang="en-US" sz="2000" dirty="0"/>
          </a:p>
        </p:txBody>
      </p:sp>
      <p:pic>
        <p:nvPicPr>
          <p:cNvPr id="8" name="Picture 7">
            <a:extLst>
              <a:ext uri="{FF2B5EF4-FFF2-40B4-BE49-F238E27FC236}">
                <a16:creationId xmlns:a16="http://schemas.microsoft.com/office/drawing/2014/main" id="{3276C0BE-DE07-4FF4-9548-C4E9E2480EE5}"/>
              </a:ext>
            </a:extLst>
          </p:cNvPr>
          <p:cNvPicPr>
            <a:picLocks noChangeAspect="1"/>
          </p:cNvPicPr>
          <p:nvPr/>
        </p:nvPicPr>
        <p:blipFill>
          <a:blip r:embed="rId3"/>
          <a:stretch>
            <a:fillRect/>
          </a:stretch>
        </p:blipFill>
        <p:spPr>
          <a:xfrm>
            <a:off x="6286326" y="4040562"/>
            <a:ext cx="5905673" cy="2817438"/>
          </a:xfrm>
          <a:prstGeom prst="rect">
            <a:avLst/>
          </a:prstGeom>
        </p:spPr>
      </p:pic>
    </p:spTree>
    <p:extLst>
      <p:ext uri="{BB962C8B-B14F-4D97-AF65-F5344CB8AC3E}">
        <p14:creationId xmlns:p14="http://schemas.microsoft.com/office/powerpoint/2010/main" val="380384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757383" y="296031"/>
            <a:ext cx="10843490" cy="1237205"/>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endParaRPr kumimoji="0" lang="en-US" sz="1350" b="0" i="0" u="none" strike="noStrike" kern="1200" cap="none" spc="-45" normalizeH="0" baseline="0" noProof="0" dirty="0">
              <a:ln>
                <a:noFill/>
              </a:ln>
              <a:solidFill>
                <a:prstClr val="white">
                  <a:lumMod val="65000"/>
                </a:prstClr>
              </a:solidFill>
              <a:effectLst/>
              <a:uLnTx/>
              <a:uFillTx/>
              <a:latin typeface="Arial"/>
              <a:ea typeface="+mj-ea"/>
              <a:cs typeface="+mj-cs"/>
            </a:endParaRP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45" normalizeH="0" baseline="0" noProof="0" dirty="0">
                <a:ln>
                  <a:noFill/>
                </a:ln>
                <a:solidFill>
                  <a:prstClr val="white">
                    <a:lumMod val="65000"/>
                  </a:prstClr>
                </a:solidFill>
                <a:effectLst/>
                <a:uLnTx/>
                <a:uFillTx/>
                <a:latin typeface="Arial"/>
                <a:ea typeface="+mj-ea"/>
                <a:cs typeface="+mj-cs"/>
              </a:rPr>
              <a:t>Chapter 8 </a:t>
            </a: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45" normalizeH="0" baseline="0" noProof="0" dirty="0">
                <a:ln>
                  <a:noFill/>
                </a:ln>
                <a:solidFill>
                  <a:prstClr val="white">
                    <a:lumMod val="65000"/>
                  </a:prstClr>
                </a:solidFill>
                <a:effectLst/>
                <a:uLnTx/>
                <a:uFillTx/>
                <a:latin typeface="Arial"/>
                <a:ea typeface="+mj-ea"/>
                <a:cs typeface="+mj-cs"/>
              </a:rPr>
              <a:t>EARTH AS A PLANET</a:t>
            </a:r>
          </a:p>
        </p:txBody>
      </p:sp>
      <p:sp>
        <p:nvSpPr>
          <p:cNvPr id="6" name="TextBox 5">
            <a:extLst>
              <a:ext uri="{FF2B5EF4-FFF2-40B4-BE49-F238E27FC236}">
                <a16:creationId xmlns:a16="http://schemas.microsoft.com/office/drawing/2014/main" id="{B358DE7E-8C48-42D4-9FC5-B380D8DC6C19}"/>
              </a:ext>
            </a:extLst>
          </p:cNvPr>
          <p:cNvSpPr txBox="1"/>
          <p:nvPr/>
        </p:nvSpPr>
        <p:spPr>
          <a:xfrm>
            <a:off x="4016475" y="1723939"/>
            <a:ext cx="7426842" cy="16927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6CB255"/>
                </a:solidFill>
                <a:effectLst/>
                <a:uLnTx/>
                <a:uFillTx/>
                <a:latin typeface="Arial"/>
                <a:ea typeface="+mn-ea"/>
                <a:cs typeface="+mn-cs"/>
              </a:rPr>
              <a:t>8.1 The Global Perspective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lumMod val="65000"/>
                  </a:schemeClr>
                </a:solidFill>
                <a:effectLst/>
                <a:uLnTx/>
                <a:uFillTx/>
                <a:latin typeface="Arial"/>
                <a:ea typeface="+mn-ea"/>
                <a:cs typeface="+mn-cs"/>
              </a:rPr>
              <a:t>8.2 Earth’s Crust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lumMod val="65000"/>
                  </a:schemeClr>
                </a:solidFill>
                <a:effectLst/>
                <a:uLnTx/>
                <a:uFillTx/>
                <a:latin typeface="Arial"/>
                <a:ea typeface="+mn-ea"/>
                <a:cs typeface="+mn-cs"/>
              </a:rPr>
              <a:t>8.3 Earth’s Atmosphere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lumMod val="65000"/>
                  </a:schemeClr>
                </a:solidFill>
                <a:effectLst/>
                <a:uLnTx/>
                <a:uFillTx/>
                <a:latin typeface="Arial"/>
                <a:ea typeface="+mn-ea"/>
                <a:cs typeface="+mn-cs"/>
              </a:rPr>
              <a:t>8.4 Life, Chemical Evolution, and Climate Change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lumMod val="65000"/>
                  </a:schemeClr>
                </a:solidFill>
                <a:effectLst/>
                <a:uLnTx/>
                <a:uFillTx/>
                <a:latin typeface="Arial"/>
                <a:ea typeface="+mn-ea"/>
                <a:cs typeface="+mn-cs"/>
              </a:rPr>
              <a:t>8.5 Cosmic Influences on the Evolution of Earth</a:t>
            </a:r>
            <a:endParaRPr kumimoji="0" lang="en-US" sz="2000" b="0" i="0" u="none" strike="noStrike" kern="1200" cap="none" spc="0" normalizeH="0" baseline="0" noProof="0" dirty="0">
              <a:ln>
                <a:noFill/>
              </a:ln>
              <a:solidFill>
                <a:schemeClr val="bg1">
                  <a:lumMod val="65000"/>
                </a:schemeClr>
              </a:solidFill>
              <a:effectLst/>
              <a:uLnTx/>
              <a:uFillTx/>
              <a:latin typeface="Arial"/>
              <a:ea typeface="+mn-ea"/>
              <a:cs typeface="+mn-cs"/>
            </a:endParaRPr>
          </a:p>
        </p:txBody>
      </p:sp>
      <p:sp>
        <p:nvSpPr>
          <p:cNvPr id="8" name="TextBox 7">
            <a:extLst>
              <a:ext uri="{FF2B5EF4-FFF2-40B4-BE49-F238E27FC236}">
                <a16:creationId xmlns:a16="http://schemas.microsoft.com/office/drawing/2014/main" id="{C475F311-BC0F-4AD9-9A82-A82949FB008D}"/>
              </a:ext>
            </a:extLst>
          </p:cNvPr>
          <p:cNvSpPr txBox="1"/>
          <p:nvPr/>
        </p:nvSpPr>
        <p:spPr>
          <a:xfrm>
            <a:off x="2078184" y="3834209"/>
            <a:ext cx="952268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555"/>
                </a:solidFill>
                <a:effectLst/>
                <a:uLnTx/>
                <a:uFillTx/>
                <a:latin typeface="Neue Helvetica W01"/>
                <a:ea typeface="+mn-ea"/>
                <a:cs typeface="+mn-cs"/>
              </a:rPr>
              <a:t>By the end of this section, you will be able 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Describe the components of Earth’s interior and explain how scientists determined its structure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Specify the origin, size, and extent of Earth’s magnetic field</a:t>
            </a:r>
          </a:p>
        </p:txBody>
      </p:sp>
    </p:spTree>
    <p:extLst>
      <p:ext uri="{BB962C8B-B14F-4D97-AF65-F5344CB8AC3E}">
        <p14:creationId xmlns:p14="http://schemas.microsoft.com/office/powerpoint/2010/main" val="3223206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66804" y="18209"/>
            <a:ext cx="10750549" cy="659535"/>
          </a:xfrm>
        </p:spPr>
        <p:txBody>
          <a:bodyPr/>
          <a:lstStyle/>
          <a:p>
            <a:r>
              <a:rPr lang="en-US" dirty="0"/>
              <a:t>Cosmic Influences on the Evolution of Earth</a:t>
            </a:r>
          </a:p>
        </p:txBody>
      </p:sp>
      <p:sp>
        <p:nvSpPr>
          <p:cNvPr id="7" name="Text Placeholder 6"/>
          <p:cNvSpPr>
            <a:spLocks noGrp="1"/>
          </p:cNvSpPr>
          <p:nvPr>
            <p:ph type="body" sz="quarter" idx="14"/>
          </p:nvPr>
        </p:nvSpPr>
        <p:spPr>
          <a:xfrm>
            <a:off x="8282867" y="3941685"/>
            <a:ext cx="3824654" cy="2752077"/>
          </a:xfrm>
        </p:spPr>
        <p:txBody>
          <a:bodyPr>
            <a:normAutofit/>
          </a:bodyPr>
          <a:lstStyle/>
          <a:p>
            <a:r>
              <a:rPr lang="en-US" sz="1600" b="1" dirty="0">
                <a:solidFill>
                  <a:srgbClr val="6CB255"/>
                </a:solidFill>
              </a:rPr>
              <a:t>Ouarkziz Impact Crater.</a:t>
            </a:r>
            <a:r>
              <a:rPr lang="en-US" sz="1600" b="1" dirty="0"/>
              <a:t> </a:t>
            </a:r>
            <a:r>
              <a:rPr lang="en-US" sz="1600" dirty="0"/>
              <a:t>Located in Algeria, this 4-km-wide crater is the result of a meteor impact during the Cretaceous period. Although the crater has experienced heavy erosion, this image from the International Space Station shows the circular pattern resulting from impact. </a:t>
            </a:r>
            <a:r>
              <a:rPr lang="en-US" sz="900" dirty="0"/>
              <a:t>(credit: modification of work by NASA)</a:t>
            </a:r>
          </a:p>
        </p:txBody>
      </p:sp>
      <p:pic>
        <p:nvPicPr>
          <p:cNvPr id="6" name="Picture 5">
            <a:extLst>
              <a:ext uri="{FF2B5EF4-FFF2-40B4-BE49-F238E27FC236}">
                <a16:creationId xmlns:a16="http://schemas.microsoft.com/office/drawing/2014/main" id="{6EE4790C-364C-48F4-8340-3544CDCA3763}"/>
              </a:ext>
            </a:extLst>
          </p:cNvPr>
          <p:cNvPicPr>
            <a:picLocks noChangeAspect="1"/>
          </p:cNvPicPr>
          <p:nvPr/>
        </p:nvPicPr>
        <p:blipFill rotWithShape="1">
          <a:blip r:embed="rId2"/>
          <a:srcRect l="24672" t="21054" r="26202" b="19811"/>
          <a:stretch/>
        </p:blipFill>
        <p:spPr>
          <a:xfrm>
            <a:off x="8282867" y="792747"/>
            <a:ext cx="3672086" cy="2944842"/>
          </a:xfrm>
          <a:prstGeom prst="rect">
            <a:avLst/>
          </a:prstGeom>
        </p:spPr>
      </p:pic>
      <p:sp>
        <p:nvSpPr>
          <p:cNvPr id="9" name="TextBox 8">
            <a:extLst>
              <a:ext uri="{FF2B5EF4-FFF2-40B4-BE49-F238E27FC236}">
                <a16:creationId xmlns:a16="http://schemas.microsoft.com/office/drawing/2014/main" id="{CF6F9BA2-78A0-4FE0-9592-9109F8B21816}"/>
              </a:ext>
            </a:extLst>
          </p:cNvPr>
          <p:cNvSpPr txBox="1"/>
          <p:nvPr/>
        </p:nvSpPr>
        <p:spPr>
          <a:xfrm>
            <a:off x="171494" y="925912"/>
            <a:ext cx="8031473" cy="187743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In the course of its history, Earth have been impacted as heavily as the Moon.</a:t>
            </a:r>
          </a:p>
          <a:p>
            <a:pPr marL="342900" marR="0" lvl="0" indent="-34290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But these craters are destroyed by our active geology before they can accumulate.</a:t>
            </a:r>
          </a:p>
          <a:p>
            <a:pPr marL="342900" marR="0" lvl="0" indent="-34290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endParaRPr lang="en-US" sz="800" dirty="0">
              <a:solidFill>
                <a:prstClr val="black"/>
              </a:solidFill>
              <a:latin typeface="Arial"/>
            </a:endParaRPr>
          </a:p>
          <a:p>
            <a:pPr marL="342900" marR="0" lvl="0" indent="-34290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These impacts had an important influence on the evolution of life.</a:t>
            </a:r>
          </a:p>
        </p:txBody>
      </p:sp>
      <p:pic>
        <p:nvPicPr>
          <p:cNvPr id="10" name="Picture 9">
            <a:extLst>
              <a:ext uri="{FF2B5EF4-FFF2-40B4-BE49-F238E27FC236}">
                <a16:creationId xmlns:a16="http://schemas.microsoft.com/office/drawing/2014/main" id="{7AE50224-120B-4DA5-AF1C-E2260AA12094}"/>
              </a:ext>
            </a:extLst>
          </p:cNvPr>
          <p:cNvPicPr>
            <a:picLocks noChangeAspect="1"/>
          </p:cNvPicPr>
          <p:nvPr/>
        </p:nvPicPr>
        <p:blipFill>
          <a:blip r:embed="rId3"/>
          <a:stretch>
            <a:fillRect/>
          </a:stretch>
        </p:blipFill>
        <p:spPr>
          <a:xfrm>
            <a:off x="171494" y="2929988"/>
            <a:ext cx="3903356" cy="3871295"/>
          </a:xfrm>
          <a:prstGeom prst="rect">
            <a:avLst/>
          </a:prstGeom>
        </p:spPr>
      </p:pic>
      <p:sp>
        <p:nvSpPr>
          <p:cNvPr id="11" name="Text Placeholder 6">
            <a:extLst>
              <a:ext uri="{FF2B5EF4-FFF2-40B4-BE49-F238E27FC236}">
                <a16:creationId xmlns:a16="http://schemas.microsoft.com/office/drawing/2014/main" id="{022D4C4B-61B6-4A2E-A1C1-49E7A1D28F9C}"/>
              </a:ext>
            </a:extLst>
          </p:cNvPr>
          <p:cNvSpPr txBox="1">
            <a:spLocks/>
          </p:cNvSpPr>
          <p:nvPr/>
        </p:nvSpPr>
        <p:spPr>
          <a:xfrm>
            <a:off x="4154750" y="4234649"/>
            <a:ext cx="3755254" cy="2459114"/>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rgbClr val="000000"/>
                </a:solidFill>
                <a:latin typeface="+mn-lt"/>
                <a:ea typeface="+mn-ea"/>
                <a:cs typeface="+mn-cs"/>
              </a:defRPr>
            </a:lvl1pPr>
            <a:lvl2pPr marL="731520" indent="-457200" algn="l" defTabSz="914400" rtl="0" eaLnBrk="1" latinLnBrk="0" hangingPunct="1">
              <a:spcBef>
                <a:spcPct val="20000"/>
              </a:spcBef>
              <a:buClr>
                <a:srgbClr val="6CB255"/>
              </a:buClr>
              <a:buFont typeface="+mj-lt"/>
              <a:buAutoNum type="alphaLcParenR"/>
              <a:defRPr sz="2000" kern="1200">
                <a:solidFill>
                  <a:schemeClr val="tx1"/>
                </a:solidFill>
                <a:latin typeface="+mn-lt"/>
                <a:ea typeface="+mn-ea"/>
                <a:cs typeface="+mn-cs"/>
              </a:defRPr>
            </a:lvl2pPr>
            <a:lvl3pPr marL="1257300" indent="-342900" algn="l" defTabSz="914400" rtl="0" eaLnBrk="1" latinLnBrk="0" hangingPunct="1">
              <a:spcBef>
                <a:spcPct val="20000"/>
              </a:spcBef>
              <a:buClr>
                <a:srgbClr val="6CB255"/>
              </a:buClr>
              <a:buFont typeface="+mj-lt"/>
              <a:buAutoNum type="alphaLcParenR"/>
              <a:defRPr sz="1800" kern="1200">
                <a:solidFill>
                  <a:schemeClr val="tx1"/>
                </a:solidFill>
                <a:latin typeface="+mn-lt"/>
                <a:ea typeface="+mn-ea"/>
                <a:cs typeface="+mn-cs"/>
              </a:defRPr>
            </a:lvl3pPr>
            <a:lvl4pPr marL="1714500" indent="-342900" algn="l" defTabSz="914400" rtl="0" eaLnBrk="1" latinLnBrk="0" hangingPunct="1">
              <a:spcBef>
                <a:spcPct val="20000"/>
              </a:spcBef>
              <a:buClr>
                <a:srgbClr val="6CB255"/>
              </a:buClr>
              <a:buFont typeface="+mj-lt"/>
              <a:buAutoNum type="alphaLcParenR"/>
              <a:defRPr sz="1800" kern="1200">
                <a:solidFill>
                  <a:schemeClr val="tx1"/>
                </a:solidFill>
                <a:latin typeface="+mn-lt"/>
                <a:ea typeface="+mn-ea"/>
                <a:cs typeface="+mn-cs"/>
              </a:defRPr>
            </a:lvl4pPr>
            <a:lvl5pPr marL="2171700" indent="-342900" algn="l" defTabSz="914400" rtl="0" eaLnBrk="1" latinLnBrk="0" hangingPunct="1">
              <a:spcBef>
                <a:spcPct val="20000"/>
              </a:spcBef>
              <a:buClr>
                <a:srgbClr val="6CB255"/>
              </a:buClr>
              <a:buFont typeface="+mj-lt"/>
              <a:buAutoNum type="alphaLcParen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600" b="1" dirty="0">
                <a:solidFill>
                  <a:srgbClr val="6CB255"/>
                </a:solidFill>
              </a:rPr>
              <a:t>Aftermath of the Tunguska Explosion.</a:t>
            </a:r>
            <a:r>
              <a:rPr lang="en-US" sz="1600" b="1" dirty="0"/>
              <a:t> </a:t>
            </a:r>
            <a:r>
              <a:rPr lang="en-US" sz="1600" dirty="0"/>
              <a:t>This photograph, taken 19 years after the blast, shows a part of the forest that was destroyed by the 5-megaton explosion, resulting when a stony projectile about the size of a small office building (40 meters in diameter) collided with our planet. </a:t>
            </a:r>
            <a:r>
              <a:rPr lang="en-US" sz="800" dirty="0"/>
              <a:t>(credit: modification of work by Leonid Kulik)</a:t>
            </a:r>
          </a:p>
        </p:txBody>
      </p:sp>
    </p:spTree>
    <p:extLst>
      <p:ext uri="{BB962C8B-B14F-4D97-AF65-F5344CB8AC3E}">
        <p14:creationId xmlns:p14="http://schemas.microsoft.com/office/powerpoint/2010/main" val="1792882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Arizona crater</a:t>
            </a:r>
          </a:p>
        </p:txBody>
      </p:sp>
      <p:sp>
        <p:nvSpPr>
          <p:cNvPr id="7" name="Text Placeholder 6"/>
          <p:cNvSpPr>
            <a:spLocks noGrp="1"/>
          </p:cNvSpPr>
          <p:nvPr>
            <p:ph type="body" sz="quarter" idx="14"/>
          </p:nvPr>
        </p:nvSpPr>
        <p:spPr>
          <a:xfrm>
            <a:off x="6695399" y="5320684"/>
            <a:ext cx="5505479" cy="1537316"/>
          </a:xfrm>
        </p:spPr>
        <p:txBody>
          <a:bodyPr>
            <a:noAutofit/>
          </a:bodyPr>
          <a:lstStyle/>
          <a:p>
            <a:r>
              <a:rPr lang="en-US" sz="1600" b="1" dirty="0">
                <a:solidFill>
                  <a:srgbClr val="6CB255"/>
                </a:solidFill>
              </a:rPr>
              <a:t>Meteor Crater in Arizona.</a:t>
            </a:r>
            <a:r>
              <a:rPr lang="en-US" sz="1600" b="1" dirty="0"/>
              <a:t> </a:t>
            </a:r>
            <a:r>
              <a:rPr lang="en-US" sz="1600" dirty="0"/>
              <a:t>Here we see a 50,000-year-old impact crater made by the collision of a 40-meter lump of iron with our planet. Although impact craters are common on less active bodies such as the Moon, this is one of the very few well-preserved craters on Earth. </a:t>
            </a:r>
            <a:r>
              <a:rPr lang="en-US" sz="800" dirty="0"/>
              <a:t>(modification of work by D. Roddy/USGS)</a:t>
            </a:r>
          </a:p>
        </p:txBody>
      </p:sp>
      <p:pic>
        <p:nvPicPr>
          <p:cNvPr id="6" name="Picture 5">
            <a:extLst>
              <a:ext uri="{FF2B5EF4-FFF2-40B4-BE49-F238E27FC236}">
                <a16:creationId xmlns:a16="http://schemas.microsoft.com/office/drawing/2014/main" id="{A76D874C-D444-4F2A-BC1D-438AD8C5EEDE}"/>
              </a:ext>
            </a:extLst>
          </p:cNvPr>
          <p:cNvPicPr>
            <a:picLocks noChangeAspect="1"/>
          </p:cNvPicPr>
          <p:nvPr/>
        </p:nvPicPr>
        <p:blipFill>
          <a:blip r:embed="rId2"/>
          <a:stretch>
            <a:fillRect/>
          </a:stretch>
        </p:blipFill>
        <p:spPr>
          <a:xfrm>
            <a:off x="6835805" y="26634"/>
            <a:ext cx="5294050" cy="5294050"/>
          </a:xfrm>
          <a:prstGeom prst="rect">
            <a:avLst/>
          </a:prstGeom>
        </p:spPr>
      </p:pic>
      <p:sp>
        <p:nvSpPr>
          <p:cNvPr id="9" name="TextBox 8">
            <a:extLst>
              <a:ext uri="{FF2B5EF4-FFF2-40B4-BE49-F238E27FC236}">
                <a16:creationId xmlns:a16="http://schemas.microsoft.com/office/drawing/2014/main" id="{1350E720-FA8B-4348-BA11-1E7EBE777E08}"/>
              </a:ext>
            </a:extLst>
          </p:cNvPr>
          <p:cNvSpPr txBox="1"/>
          <p:nvPr/>
        </p:nvSpPr>
        <p:spPr>
          <a:xfrm>
            <a:off x="401715" y="1161632"/>
            <a:ext cx="6094520" cy="3416320"/>
          </a:xfrm>
          <a:prstGeom prst="rect">
            <a:avLst/>
          </a:prstGeom>
          <a:noFill/>
        </p:spPr>
        <p:txBody>
          <a:bodyPr wrap="square">
            <a:spAutoFit/>
          </a:bodyPr>
          <a:lstStyle/>
          <a:p>
            <a:r>
              <a:rPr lang="en-US" dirty="0"/>
              <a:t>The best-known recent crater on Earth was formed about 50,000 years ago in Arizona. The projectile in this case was a lump of iron about 40 meters in diameter. Now called Meteor Crater and a major tourist attraction on the way to the Grand Canyon, the crater is about a mile across and has all the features associated with similar-size lunar impact craters.</a:t>
            </a:r>
          </a:p>
          <a:p>
            <a:endParaRPr lang="en-US" dirty="0"/>
          </a:p>
          <a:p>
            <a:r>
              <a:rPr lang="en-US" dirty="0"/>
              <a:t>Meteor Crater is one of the few impact features on Earth that remains relatively intact; some older craters are so eroded that only a trained eye can distinguish them. Nevertheless, more than 150 have been identified.</a:t>
            </a:r>
          </a:p>
        </p:txBody>
      </p:sp>
    </p:spTree>
    <p:extLst>
      <p:ext uri="{BB962C8B-B14F-4D97-AF65-F5344CB8AC3E}">
        <p14:creationId xmlns:p14="http://schemas.microsoft.com/office/powerpoint/2010/main" val="1854990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09601" y="241327"/>
            <a:ext cx="3740458" cy="659535"/>
          </a:xfrm>
        </p:spPr>
        <p:txBody>
          <a:bodyPr/>
          <a:lstStyle/>
          <a:p>
            <a:r>
              <a:rPr lang="en-US" dirty="0"/>
              <a:t>Mass extinction </a:t>
            </a:r>
          </a:p>
        </p:txBody>
      </p:sp>
      <p:sp>
        <p:nvSpPr>
          <p:cNvPr id="7" name="Text Placeholder 6"/>
          <p:cNvSpPr>
            <a:spLocks noGrp="1"/>
          </p:cNvSpPr>
          <p:nvPr>
            <p:ph type="body" sz="quarter" idx="14"/>
          </p:nvPr>
        </p:nvSpPr>
        <p:spPr>
          <a:xfrm>
            <a:off x="7277127" y="3522494"/>
            <a:ext cx="4914873" cy="1389276"/>
          </a:xfrm>
        </p:spPr>
        <p:txBody>
          <a:bodyPr>
            <a:normAutofit/>
          </a:bodyPr>
          <a:lstStyle/>
          <a:p>
            <a:r>
              <a:rPr lang="en-US" sz="1600" b="1" dirty="0">
                <a:solidFill>
                  <a:srgbClr val="6CB255"/>
                </a:solidFill>
              </a:rPr>
              <a:t>Site of the Chicxulub Crater.</a:t>
            </a:r>
            <a:r>
              <a:rPr lang="en-US" sz="1600" b="1" dirty="0"/>
              <a:t> </a:t>
            </a:r>
            <a:r>
              <a:rPr lang="en-US" sz="1600" dirty="0"/>
              <a:t>This map shows the location of the impact crater created 65 million years ago on Mexico’s Yucatán peninsula. The crater is now buried under more than 500 meters of sediment. </a:t>
            </a:r>
            <a:r>
              <a:rPr lang="en-US" sz="800" dirty="0"/>
              <a:t>(credit: modification of work by “Carport”/Wikimedia)</a:t>
            </a:r>
          </a:p>
        </p:txBody>
      </p:sp>
      <p:pic>
        <p:nvPicPr>
          <p:cNvPr id="5122" name="Picture 2" descr="Illustration of the Site of the Chicxulub Crater. The location is indicated with a circle overdrawn on the upper northwest corner of the Yucatan Peninsula in Mexico. Approximately half of this circle is on land, the other half lies on the Gulf of Mexico. Also shown on the map are the surrounding countries of Belize, Guatemala, Honduras, and Cuba.">
            <a:extLst>
              <a:ext uri="{FF2B5EF4-FFF2-40B4-BE49-F238E27FC236}">
                <a16:creationId xmlns:a16="http://schemas.microsoft.com/office/drawing/2014/main" id="{93AA2833-63E5-486C-922E-6B59BFD4204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08797" y="33450"/>
            <a:ext cx="4637257" cy="34890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B56990-789C-4A73-ABF4-9A33B103189B}"/>
              </a:ext>
            </a:extLst>
          </p:cNvPr>
          <p:cNvSpPr txBox="1"/>
          <p:nvPr/>
        </p:nvSpPr>
        <p:spPr>
          <a:xfrm>
            <a:off x="294894" y="1088624"/>
            <a:ext cx="6773418" cy="3785652"/>
          </a:xfrm>
          <a:prstGeom prst="rect">
            <a:avLst/>
          </a:prstGeom>
          <a:noFill/>
        </p:spPr>
        <p:txBody>
          <a:bodyPr wrap="square">
            <a:spAutoFit/>
          </a:bodyPr>
          <a:lstStyle/>
          <a:p>
            <a:pPr marL="285750" indent="-285750">
              <a:buFont typeface="Wingdings" panose="05000000000000000000" pitchFamily="2" charset="2"/>
              <a:buChar char="§"/>
            </a:pPr>
            <a:r>
              <a:rPr lang="en-US" sz="2000" dirty="0"/>
              <a:t>The best-documented large impact took place 65 million years ago, at the end of what is now called the Cretaceous period of geological history.</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This time in the history of life on Earth was marked by a mass extinction, in which more than half of the species on our planet died out.</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Its mass must have been more than </a:t>
            </a:r>
            <a:r>
              <a:rPr lang="en-US" sz="2000" b="1" dirty="0"/>
              <a:t>a trillion tons</a:t>
            </a:r>
            <a:r>
              <a:rPr lang="en-US" sz="2000" dirty="0"/>
              <a:t>, determined from study of a worldwide layer of sediment deposited from the dust cloud that enveloped the planet after its impact.</a:t>
            </a:r>
          </a:p>
        </p:txBody>
      </p:sp>
      <p:sp>
        <p:nvSpPr>
          <p:cNvPr id="11" name="TextBox 10">
            <a:extLst>
              <a:ext uri="{FF2B5EF4-FFF2-40B4-BE49-F238E27FC236}">
                <a16:creationId xmlns:a16="http://schemas.microsoft.com/office/drawing/2014/main" id="{5513684E-AC16-427F-BE7B-BDD3A56FDFDD}"/>
              </a:ext>
            </a:extLst>
          </p:cNvPr>
          <p:cNvSpPr txBox="1"/>
          <p:nvPr/>
        </p:nvSpPr>
        <p:spPr>
          <a:xfrm>
            <a:off x="300608" y="5021830"/>
            <a:ext cx="11668887" cy="1754326"/>
          </a:xfrm>
          <a:prstGeom prst="rect">
            <a:avLst/>
          </a:prstGeom>
          <a:noFill/>
        </p:spPr>
        <p:txBody>
          <a:bodyPr wrap="square">
            <a:spAutoFit/>
          </a:bodyPr>
          <a:lstStyle/>
          <a:p>
            <a:pPr marL="285750" indent="-285750">
              <a:buFont typeface="Wingdings" panose="05000000000000000000" pitchFamily="2" charset="2"/>
              <a:buChar char="§"/>
            </a:pPr>
            <a:r>
              <a:rPr lang="en-US" dirty="0"/>
              <a:t>Such a quantity of airborne material would have blocked sunlight completely, plunging Earth into a period of cold and darkness that lasted several months. Many plants dependent on sunlight would have died, leaving plant-eating animals without a food supply. Other worldwide effects included large-scale that destroyed much of the planet’s forests and grasslands, and a long period in which rainwater around the globe was acidic. It was these environmental effects, rather than the explosion itself, that were responsible for the mass extinction, including the demise of the dinosaurs.</a:t>
            </a:r>
          </a:p>
        </p:txBody>
      </p:sp>
    </p:spTree>
    <p:extLst>
      <p:ext uri="{BB962C8B-B14F-4D97-AF65-F5344CB8AC3E}">
        <p14:creationId xmlns:p14="http://schemas.microsoft.com/office/powerpoint/2010/main" val="3217539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3297237" y="241327"/>
            <a:ext cx="8062912" cy="866291"/>
          </a:xfrm>
        </p:spPr>
        <p:txBody>
          <a:bodyPr>
            <a:normAutofit/>
          </a:bodyPr>
          <a:lstStyle/>
          <a:p>
            <a:pPr algn="r"/>
            <a:r>
              <a:rPr lang="en-US" dirty="0"/>
              <a:t>End of the Chapter</a:t>
            </a:r>
          </a:p>
        </p:txBody>
      </p:sp>
      <p:sp>
        <p:nvSpPr>
          <p:cNvPr id="14" name="Text Placeholder 13"/>
          <p:cNvSpPr>
            <a:spLocks noGrp="1"/>
          </p:cNvSpPr>
          <p:nvPr>
            <p:ph type="body" sz="quarter" idx="14"/>
          </p:nvPr>
        </p:nvSpPr>
        <p:spPr>
          <a:xfrm>
            <a:off x="1981200" y="1107618"/>
            <a:ext cx="8062912" cy="5256973"/>
          </a:xfrm>
        </p:spPr>
        <p:txBody>
          <a:bodyPr anchor="ctr">
            <a:noAutofit/>
          </a:bodyPr>
          <a:lstStyle/>
          <a:p>
            <a:pPr algn="ctr"/>
            <a:r>
              <a:rPr lang="en-US" sz="1600" dirty="0"/>
              <a:t>This </a:t>
            </a:r>
            <a:r>
              <a:rPr lang="en-US" sz="1600" dirty="0" err="1"/>
              <a:t>OpenStax</a:t>
            </a:r>
            <a:r>
              <a:rPr lang="en-US" sz="1600" dirty="0"/>
              <a:t> ancillary resource is © Rice University under a CC-BY 4.0 International license; it may be reproduced or modified but must be attributed to </a:t>
            </a:r>
            <a:r>
              <a:rPr lang="en-US" sz="1600" dirty="0" err="1"/>
              <a:t>OpenStax</a:t>
            </a:r>
            <a:r>
              <a:rPr lang="en-US" sz="1600" dirty="0"/>
              <a:t>, Rice University and any changes must be noted.</a:t>
            </a:r>
          </a:p>
        </p:txBody>
      </p:sp>
    </p:spTree>
    <p:extLst>
      <p:ext uri="{BB962C8B-B14F-4D97-AF65-F5344CB8AC3E}">
        <p14:creationId xmlns:p14="http://schemas.microsoft.com/office/powerpoint/2010/main" val="386301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41327"/>
            <a:ext cx="3625049" cy="659535"/>
          </a:xfrm>
        </p:spPr>
        <p:txBody>
          <a:bodyPr>
            <a:normAutofit/>
          </a:bodyPr>
          <a:lstStyle/>
          <a:p>
            <a:r>
              <a:rPr lang="en-US" dirty="0"/>
              <a:t>Thinking Ahead…</a:t>
            </a:r>
          </a:p>
        </p:txBody>
      </p:sp>
      <p:pic>
        <p:nvPicPr>
          <p:cNvPr id="2" name="Picture Placeholder 1" descr="Image of a Volcanic Eruption Taken from Space. A huge plume of dark grey smoke emerges from the snow-covered peak of the Cleveland Volcano in Alaska."/>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a:stretch>
            <a:fillRect/>
          </a:stretch>
        </p:blipFill>
        <p:spPr>
          <a:xfrm>
            <a:off x="5108054" y="0"/>
            <a:ext cx="7083946" cy="2985839"/>
          </a:xfrm>
        </p:spPr>
      </p:pic>
      <p:sp>
        <p:nvSpPr>
          <p:cNvPr id="7" name="Text Placeholder 6"/>
          <p:cNvSpPr>
            <a:spLocks noGrp="1"/>
          </p:cNvSpPr>
          <p:nvPr>
            <p:ph type="body" sz="quarter" idx="14"/>
          </p:nvPr>
        </p:nvSpPr>
        <p:spPr>
          <a:xfrm>
            <a:off x="5220070" y="3024777"/>
            <a:ext cx="6868049" cy="1343038"/>
          </a:xfrm>
        </p:spPr>
        <p:txBody>
          <a:bodyPr>
            <a:normAutofit/>
          </a:bodyPr>
          <a:lstStyle/>
          <a:p>
            <a:r>
              <a:rPr lang="en-US" sz="1600" b="1" dirty="0">
                <a:solidFill>
                  <a:srgbClr val="6CB255"/>
                </a:solidFill>
              </a:rPr>
              <a:t>Active Geology. </a:t>
            </a:r>
            <a:r>
              <a:rPr lang="en-US" sz="1600" dirty="0"/>
              <a:t>This image, taken from the International Space Station in 2006, shows a plume of ash coming from the Cleveland Volcano in the Aleutian Islands. Although the plume was only visible for around two hours, such events are a testament to the dynamic nature of Earth’s crust.</a:t>
            </a:r>
            <a:r>
              <a:rPr lang="en-US" sz="1000" dirty="0"/>
              <a:t> (credit: modification of work by NASA)</a:t>
            </a:r>
          </a:p>
        </p:txBody>
      </p:sp>
      <p:sp>
        <p:nvSpPr>
          <p:cNvPr id="9" name="TextBox 8">
            <a:extLst>
              <a:ext uri="{FF2B5EF4-FFF2-40B4-BE49-F238E27FC236}">
                <a16:creationId xmlns:a16="http://schemas.microsoft.com/office/drawing/2014/main" id="{BB035B61-C961-4598-9C4F-EEFF64B0B3B0}"/>
              </a:ext>
            </a:extLst>
          </p:cNvPr>
          <p:cNvSpPr txBox="1"/>
          <p:nvPr/>
        </p:nvSpPr>
        <p:spPr>
          <a:xfrm>
            <a:off x="325823" y="4173776"/>
            <a:ext cx="5542317" cy="2385268"/>
          </a:xfrm>
          <a:prstGeom prst="rect">
            <a:avLst/>
          </a:prstGeom>
          <a:noFill/>
        </p:spPr>
        <p:txBody>
          <a:bodyPr wrap="square">
            <a:spAutoFit/>
          </a:bodyPr>
          <a:lstStyle/>
          <a:p>
            <a:r>
              <a:rPr lang="en-US" sz="2000" dirty="0"/>
              <a:t>In this chapter:</a:t>
            </a:r>
          </a:p>
          <a:p>
            <a:pPr marL="285750" indent="-285750">
              <a:buClr>
                <a:srgbClr val="6CB255"/>
              </a:buClr>
              <a:buFont typeface="Wingdings" panose="05000000000000000000" pitchFamily="2" charset="2"/>
              <a:buChar char="Ø"/>
            </a:pPr>
            <a:r>
              <a:rPr lang="en-US" sz="2000" dirty="0"/>
              <a:t>We examine the composition and structure of our planet with its envelope of ocean and atmosphere.</a:t>
            </a:r>
          </a:p>
          <a:p>
            <a:pPr marL="285750" indent="-285750">
              <a:buClr>
                <a:srgbClr val="6CB255"/>
              </a:buClr>
              <a:buFont typeface="Wingdings" panose="05000000000000000000" pitchFamily="2" charset="2"/>
              <a:buChar char="Ø"/>
            </a:pPr>
            <a:endParaRPr lang="en-US" sz="900" dirty="0"/>
          </a:p>
          <a:p>
            <a:pPr marL="285750" indent="-285750">
              <a:buClr>
                <a:srgbClr val="6CB255"/>
              </a:buClr>
              <a:buFont typeface="Wingdings" panose="05000000000000000000" pitchFamily="2" charset="2"/>
              <a:buChar char="Ø"/>
            </a:pPr>
            <a:r>
              <a:rPr lang="en-US" sz="2000" dirty="0"/>
              <a:t>We ask how our terrestrial environment came to be the way it is today, and how it compares with other planets.</a:t>
            </a:r>
          </a:p>
        </p:txBody>
      </p:sp>
      <p:sp>
        <p:nvSpPr>
          <p:cNvPr id="10" name="TextBox 9">
            <a:extLst>
              <a:ext uri="{FF2B5EF4-FFF2-40B4-BE49-F238E27FC236}">
                <a16:creationId xmlns:a16="http://schemas.microsoft.com/office/drawing/2014/main" id="{D51FDBBE-CB09-4E46-B1A8-F75EBB97570A}"/>
              </a:ext>
            </a:extLst>
          </p:cNvPr>
          <p:cNvSpPr txBox="1"/>
          <p:nvPr/>
        </p:nvSpPr>
        <p:spPr>
          <a:xfrm>
            <a:off x="460376" y="1083565"/>
            <a:ext cx="3989034" cy="1938992"/>
          </a:xfrm>
          <a:prstGeom prst="rect">
            <a:avLst/>
          </a:prstGeom>
          <a:noFill/>
        </p:spPr>
        <p:txBody>
          <a:bodyPr wrap="square">
            <a:spAutoFit/>
          </a:bodyPr>
          <a:lstStyle/>
          <a:p>
            <a:r>
              <a:rPr lang="en-US" sz="2000" dirty="0"/>
              <a:t>Airless worlds in our solar system seem to be peppered with large and small craters. Earth, on the other hand, has few craters, but a thick atmosphere and much surface activity.</a:t>
            </a:r>
          </a:p>
        </p:txBody>
      </p:sp>
      <p:pic>
        <p:nvPicPr>
          <p:cNvPr id="6" name="Picture 5">
            <a:extLst>
              <a:ext uri="{FF2B5EF4-FFF2-40B4-BE49-F238E27FC236}">
                <a16:creationId xmlns:a16="http://schemas.microsoft.com/office/drawing/2014/main" id="{E17317D3-B93C-4952-A574-31256DCAEEEF}"/>
              </a:ext>
            </a:extLst>
          </p:cNvPr>
          <p:cNvPicPr>
            <a:picLocks noChangeAspect="1"/>
          </p:cNvPicPr>
          <p:nvPr/>
        </p:nvPicPr>
        <p:blipFill>
          <a:blip r:embed="rId3"/>
          <a:stretch>
            <a:fillRect/>
          </a:stretch>
        </p:blipFill>
        <p:spPr>
          <a:xfrm>
            <a:off x="9303798" y="4192590"/>
            <a:ext cx="2855342" cy="2726806"/>
          </a:xfrm>
          <a:prstGeom prst="rect">
            <a:avLst/>
          </a:prstGeom>
        </p:spPr>
      </p:pic>
      <p:sp>
        <p:nvSpPr>
          <p:cNvPr id="11" name="TextBox 10">
            <a:extLst>
              <a:ext uri="{FF2B5EF4-FFF2-40B4-BE49-F238E27FC236}">
                <a16:creationId xmlns:a16="http://schemas.microsoft.com/office/drawing/2014/main" id="{79762EAB-F787-431E-A1DB-6D085EC05686}"/>
              </a:ext>
            </a:extLst>
          </p:cNvPr>
          <p:cNvSpPr txBox="1"/>
          <p:nvPr/>
        </p:nvSpPr>
        <p:spPr>
          <a:xfrm>
            <a:off x="7779057" y="6470162"/>
            <a:ext cx="2492406" cy="369332"/>
          </a:xfrm>
          <a:prstGeom prst="rect">
            <a:avLst/>
          </a:prstGeom>
          <a:noFill/>
        </p:spPr>
        <p:txBody>
          <a:bodyPr wrap="square">
            <a:spAutoFit/>
          </a:bodyPr>
          <a:lstStyle/>
          <a:p>
            <a:r>
              <a:rPr lang="en-US" sz="1800" b="1" dirty="0">
                <a:solidFill>
                  <a:srgbClr val="6CB255"/>
                </a:solidFill>
              </a:rPr>
              <a:t>Our Cratered Moon</a:t>
            </a:r>
            <a:endParaRPr lang="en-US" dirty="0"/>
          </a:p>
        </p:txBody>
      </p:sp>
    </p:spTree>
    <p:extLst>
      <p:ext uri="{BB962C8B-B14F-4D97-AF65-F5344CB8AC3E}">
        <p14:creationId xmlns:p14="http://schemas.microsoft.com/office/powerpoint/2010/main" val="1039996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83958" y="47182"/>
            <a:ext cx="1654206" cy="659535"/>
          </a:xfrm>
        </p:spPr>
        <p:txBody>
          <a:bodyPr/>
          <a:lstStyle/>
          <a:p>
            <a:r>
              <a:rPr lang="en-US" dirty="0"/>
              <a:t>Earth</a:t>
            </a:r>
          </a:p>
        </p:txBody>
      </p:sp>
      <p:sp>
        <p:nvSpPr>
          <p:cNvPr id="7" name="Text Placeholder 6"/>
          <p:cNvSpPr>
            <a:spLocks noGrp="1"/>
          </p:cNvSpPr>
          <p:nvPr>
            <p:ph type="body" sz="quarter" idx="14"/>
          </p:nvPr>
        </p:nvSpPr>
        <p:spPr>
          <a:xfrm>
            <a:off x="7272771" y="4672479"/>
            <a:ext cx="4475670" cy="1840903"/>
          </a:xfrm>
        </p:spPr>
        <p:txBody>
          <a:bodyPr>
            <a:normAutofit/>
          </a:bodyPr>
          <a:lstStyle/>
          <a:p>
            <a:r>
              <a:rPr lang="en-US" sz="1600" b="1" dirty="0">
                <a:solidFill>
                  <a:srgbClr val="6CB255"/>
                </a:solidFill>
              </a:rPr>
              <a:t>Blue Marble.</a:t>
            </a:r>
            <a:r>
              <a:rPr lang="en-US" sz="1600" b="1" dirty="0"/>
              <a:t> </a:t>
            </a:r>
            <a:r>
              <a:rPr lang="en-US" sz="1600" dirty="0"/>
              <a:t>This image of Earth from space, taken by the Apollo 17 astronauts, is known as the “Blue Marble.” This is one of the rare images of a full Earth taken during the Apollo program; most images show only part of Earth’s disk in sunlight. </a:t>
            </a:r>
            <a:r>
              <a:rPr lang="en-US" sz="800" dirty="0"/>
              <a:t>(credit: modification of work by NASA)</a:t>
            </a:r>
          </a:p>
        </p:txBody>
      </p:sp>
      <p:pic>
        <p:nvPicPr>
          <p:cNvPr id="6" name="Picture 5">
            <a:extLst>
              <a:ext uri="{FF2B5EF4-FFF2-40B4-BE49-F238E27FC236}">
                <a16:creationId xmlns:a16="http://schemas.microsoft.com/office/drawing/2014/main" id="{5F54ED16-81C8-43FF-B14F-FDD7A0F1A2B5}"/>
              </a:ext>
            </a:extLst>
          </p:cNvPr>
          <p:cNvPicPr>
            <a:picLocks noChangeAspect="1"/>
          </p:cNvPicPr>
          <p:nvPr/>
        </p:nvPicPr>
        <p:blipFill rotWithShape="1">
          <a:blip r:embed="rId2"/>
          <a:srcRect l="23684" r="24982"/>
          <a:stretch/>
        </p:blipFill>
        <p:spPr>
          <a:xfrm>
            <a:off x="6665737" y="62159"/>
            <a:ext cx="5455566" cy="4545352"/>
          </a:xfrm>
          <a:prstGeom prst="rect">
            <a:avLst/>
          </a:prstGeom>
        </p:spPr>
      </p:pic>
      <p:sp>
        <p:nvSpPr>
          <p:cNvPr id="10" name="TextBox 9">
            <a:extLst>
              <a:ext uri="{FF2B5EF4-FFF2-40B4-BE49-F238E27FC236}">
                <a16:creationId xmlns:a16="http://schemas.microsoft.com/office/drawing/2014/main" id="{D6B007A6-23E4-4793-8A72-ABD43FC2E105}"/>
              </a:ext>
            </a:extLst>
          </p:cNvPr>
          <p:cNvSpPr txBox="1"/>
          <p:nvPr/>
        </p:nvSpPr>
        <p:spPr>
          <a:xfrm>
            <a:off x="383958" y="706717"/>
            <a:ext cx="5422038" cy="2246769"/>
          </a:xfrm>
          <a:prstGeom prst="rect">
            <a:avLst/>
          </a:prstGeom>
          <a:noFill/>
        </p:spPr>
        <p:txBody>
          <a:bodyPr wrap="square">
            <a:spAutoFit/>
          </a:bodyPr>
          <a:lstStyle/>
          <a:p>
            <a:pPr marL="342900" indent="-342900">
              <a:buClr>
                <a:srgbClr val="6CB255"/>
              </a:buClr>
              <a:buFont typeface="Wingdings" panose="05000000000000000000" pitchFamily="2" charset="2"/>
              <a:buChar char="Ø"/>
            </a:pPr>
            <a:r>
              <a:rPr lang="en-US" sz="2000" dirty="0"/>
              <a:t>Diameter: approximately 12,760 kilometers</a:t>
            </a:r>
          </a:p>
          <a:p>
            <a:pPr marL="342900" indent="-342900">
              <a:buClr>
                <a:srgbClr val="6CB255"/>
              </a:buClr>
              <a:buFont typeface="Wingdings" panose="05000000000000000000" pitchFamily="2" charset="2"/>
              <a:buChar char="Ø"/>
            </a:pPr>
            <a:r>
              <a:rPr lang="en-US" sz="2000" dirty="0"/>
              <a:t>Composition: heavy elements such as iron, silicon, and oxygen</a:t>
            </a:r>
          </a:p>
          <a:p>
            <a:pPr marL="342900" indent="-342900">
              <a:buClr>
                <a:srgbClr val="6CB255"/>
              </a:buClr>
              <a:buFont typeface="Wingdings" panose="05000000000000000000" pitchFamily="2" charset="2"/>
              <a:buChar char="Ø"/>
            </a:pPr>
            <a:r>
              <a:rPr lang="en-US" sz="2000" dirty="0"/>
              <a:t>Orbit: Nearly Circular</a:t>
            </a:r>
          </a:p>
          <a:p>
            <a:pPr marL="342900" indent="-342900">
              <a:buClr>
                <a:srgbClr val="6CB255"/>
              </a:buClr>
              <a:buFont typeface="Wingdings" panose="05000000000000000000" pitchFamily="2" charset="2"/>
              <a:buChar char="Ø"/>
            </a:pPr>
            <a:r>
              <a:rPr lang="en-US" sz="2000" dirty="0"/>
              <a:t>Temperature: “Just Right” to support liquid water and “Life”</a:t>
            </a:r>
          </a:p>
          <a:p>
            <a:pPr marL="342900" indent="-342900">
              <a:buClr>
                <a:srgbClr val="6CB255"/>
              </a:buClr>
              <a:buFont typeface="Wingdings" panose="05000000000000000000" pitchFamily="2" charset="2"/>
              <a:buChar char="Ø"/>
            </a:pPr>
            <a:endParaRPr lang="en-US" sz="2000" dirty="0"/>
          </a:p>
        </p:txBody>
      </p:sp>
      <p:pic>
        <p:nvPicPr>
          <p:cNvPr id="13" name="Picture 12">
            <a:extLst>
              <a:ext uri="{FF2B5EF4-FFF2-40B4-BE49-F238E27FC236}">
                <a16:creationId xmlns:a16="http://schemas.microsoft.com/office/drawing/2014/main" id="{CE069653-C4AB-47A9-A72A-C2837743A233}"/>
              </a:ext>
            </a:extLst>
          </p:cNvPr>
          <p:cNvPicPr>
            <a:picLocks noChangeAspect="1"/>
          </p:cNvPicPr>
          <p:nvPr/>
        </p:nvPicPr>
        <p:blipFill>
          <a:blip r:embed="rId3"/>
          <a:stretch>
            <a:fillRect/>
          </a:stretch>
        </p:blipFill>
        <p:spPr>
          <a:xfrm>
            <a:off x="70697" y="2678395"/>
            <a:ext cx="6152550" cy="4132424"/>
          </a:xfrm>
          <a:prstGeom prst="rect">
            <a:avLst/>
          </a:prstGeom>
        </p:spPr>
      </p:pic>
    </p:spTree>
    <p:extLst>
      <p:ext uri="{BB962C8B-B14F-4D97-AF65-F5344CB8AC3E}">
        <p14:creationId xmlns:p14="http://schemas.microsoft.com/office/powerpoint/2010/main" val="184304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41327"/>
            <a:ext cx="3660559" cy="659535"/>
          </a:xfrm>
        </p:spPr>
        <p:txBody>
          <a:bodyPr/>
          <a:lstStyle/>
          <a:p>
            <a:r>
              <a:rPr lang="en-US" dirty="0"/>
              <a:t>Earth’s Interior</a:t>
            </a:r>
          </a:p>
        </p:txBody>
      </p:sp>
      <p:sp>
        <p:nvSpPr>
          <p:cNvPr id="7" name="Text Placeholder 6"/>
          <p:cNvSpPr>
            <a:spLocks noGrp="1"/>
          </p:cNvSpPr>
          <p:nvPr>
            <p:ph type="body" sz="quarter" idx="14"/>
          </p:nvPr>
        </p:nvSpPr>
        <p:spPr>
          <a:xfrm>
            <a:off x="7321119" y="4441080"/>
            <a:ext cx="4628226" cy="1542470"/>
          </a:xfrm>
        </p:spPr>
        <p:txBody>
          <a:bodyPr>
            <a:normAutofit/>
          </a:bodyPr>
          <a:lstStyle/>
          <a:p>
            <a:r>
              <a:rPr lang="en-US" sz="1600" b="1" dirty="0">
                <a:solidFill>
                  <a:srgbClr val="6CB255"/>
                </a:solidFill>
              </a:rPr>
              <a:t>Interior Structure of Earth. </a:t>
            </a:r>
            <a:r>
              <a:rPr lang="en-US" sz="1600" dirty="0"/>
              <a:t>The crust, mantle, and inner and outer cores (solid and liquid, respectively) as shown as revealed by seismic studies.</a:t>
            </a:r>
          </a:p>
        </p:txBody>
      </p:sp>
      <p:pic>
        <p:nvPicPr>
          <p:cNvPr id="6" name="Picture 5">
            <a:extLst>
              <a:ext uri="{FF2B5EF4-FFF2-40B4-BE49-F238E27FC236}">
                <a16:creationId xmlns:a16="http://schemas.microsoft.com/office/drawing/2014/main" id="{02B26B0C-C172-42C0-93E3-DEF265CB53AF}"/>
              </a:ext>
            </a:extLst>
          </p:cNvPr>
          <p:cNvPicPr>
            <a:picLocks noChangeAspect="1"/>
          </p:cNvPicPr>
          <p:nvPr/>
        </p:nvPicPr>
        <p:blipFill>
          <a:blip r:embed="rId2"/>
          <a:stretch>
            <a:fillRect/>
          </a:stretch>
        </p:blipFill>
        <p:spPr>
          <a:xfrm>
            <a:off x="7225660" y="64545"/>
            <a:ext cx="4886286" cy="4285513"/>
          </a:xfrm>
          <a:prstGeom prst="rect">
            <a:avLst/>
          </a:prstGeom>
        </p:spPr>
      </p:pic>
      <p:sp>
        <p:nvSpPr>
          <p:cNvPr id="10" name="TextBox 9">
            <a:extLst>
              <a:ext uri="{FF2B5EF4-FFF2-40B4-BE49-F238E27FC236}">
                <a16:creationId xmlns:a16="http://schemas.microsoft.com/office/drawing/2014/main" id="{41D97F4B-EDE2-4DFB-86A1-C92D5170BA6E}"/>
              </a:ext>
            </a:extLst>
          </p:cNvPr>
          <p:cNvSpPr txBox="1"/>
          <p:nvPr/>
        </p:nvSpPr>
        <p:spPr>
          <a:xfrm>
            <a:off x="348448" y="1027428"/>
            <a:ext cx="6363069" cy="5632311"/>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Our only direct experience is with the outermost skin of Earth’s crust, a layer no more than a few kilometers deep.</a:t>
            </a:r>
          </a:p>
          <a:p>
            <a:pPr marL="285750" indent="-285750">
              <a:buClr>
                <a:srgbClr val="6CB255"/>
              </a:buClr>
              <a:buFont typeface="Wingdings" panose="05000000000000000000" pitchFamily="2" charset="2"/>
              <a:buChar char="§"/>
            </a:pPr>
            <a:endParaRPr lang="en-US" dirty="0"/>
          </a:p>
          <a:p>
            <a:pPr marL="285750" indent="-285750">
              <a:buClr>
                <a:srgbClr val="6CB255"/>
              </a:buClr>
              <a:buFont typeface="Wingdings" panose="05000000000000000000" pitchFamily="2" charset="2"/>
              <a:buChar char="§"/>
            </a:pPr>
            <a:r>
              <a:rPr lang="en-US" dirty="0"/>
              <a:t>The structure of material in Earth’s interior is probed by measuring the transmission of seismic waves through Earth.</a:t>
            </a:r>
          </a:p>
          <a:p>
            <a:pPr marL="285750" indent="-285750">
              <a:buClr>
                <a:srgbClr val="6CB255"/>
              </a:buClr>
              <a:buFont typeface="Wingdings" panose="05000000000000000000" pitchFamily="2" charset="2"/>
              <a:buChar char="§"/>
            </a:pPr>
            <a:endParaRPr lang="en-US" dirty="0"/>
          </a:p>
          <a:p>
            <a:pPr marL="285750" indent="-285750">
              <a:buClr>
                <a:srgbClr val="6CB255"/>
              </a:buClr>
              <a:buFont typeface="Wingdings" panose="05000000000000000000" pitchFamily="2" charset="2"/>
              <a:buChar char="§"/>
            </a:pPr>
            <a:r>
              <a:rPr lang="en-US" b="1" dirty="0"/>
              <a:t>Oceanic Crust</a:t>
            </a:r>
            <a:r>
              <a:rPr lang="en-US" dirty="0"/>
              <a:t>: </a:t>
            </a:r>
          </a:p>
          <a:p>
            <a:pPr marL="742950" lvl="1" indent="-285750">
              <a:buClr>
                <a:srgbClr val="6CB255"/>
              </a:buClr>
              <a:buFont typeface="Courier New" panose="02070309020205020404" pitchFamily="49" charset="0"/>
              <a:buChar char="o"/>
            </a:pPr>
            <a:r>
              <a:rPr lang="en-US" dirty="0"/>
              <a:t>55% of Earth’s Surface</a:t>
            </a:r>
          </a:p>
          <a:p>
            <a:pPr marL="742950" lvl="1" indent="-285750">
              <a:buClr>
                <a:srgbClr val="6CB255"/>
              </a:buClr>
              <a:buFont typeface="Courier New" panose="02070309020205020404" pitchFamily="49" charset="0"/>
              <a:buChar char="o"/>
            </a:pPr>
            <a:r>
              <a:rPr lang="en-US" dirty="0"/>
              <a:t>6 kilometers thick</a:t>
            </a:r>
          </a:p>
          <a:p>
            <a:pPr marL="742950" lvl="1" indent="-285750">
              <a:buClr>
                <a:srgbClr val="6CB255"/>
              </a:buClr>
              <a:buFont typeface="Courier New" panose="02070309020205020404" pitchFamily="49" charset="0"/>
              <a:buChar char="o"/>
            </a:pPr>
            <a:r>
              <a:rPr lang="en-US" dirty="0"/>
              <a:t>Composed of volcanic rock </a:t>
            </a:r>
            <a:r>
              <a:rPr lang="en-US" b="1" dirty="0"/>
              <a:t>Basalt</a:t>
            </a:r>
            <a:r>
              <a:rPr lang="en-US" dirty="0"/>
              <a:t> (silicon, oxygen, iron, aluminum, magnesium)</a:t>
            </a:r>
          </a:p>
          <a:p>
            <a:pPr marL="742950" lvl="1" indent="-285750">
              <a:buClr>
                <a:srgbClr val="6CB255"/>
              </a:buClr>
              <a:buFont typeface="Wingdings" panose="05000000000000000000" pitchFamily="2" charset="2"/>
              <a:buChar char="§"/>
            </a:pPr>
            <a:endParaRPr lang="en-US" dirty="0"/>
          </a:p>
          <a:p>
            <a:pPr marL="285750" indent="-285750">
              <a:buClr>
                <a:srgbClr val="6CB255"/>
              </a:buClr>
              <a:buFont typeface="Wingdings" panose="05000000000000000000" pitchFamily="2" charset="2"/>
              <a:buChar char="§"/>
            </a:pPr>
            <a:r>
              <a:rPr lang="en-US" b="1" dirty="0"/>
              <a:t>Continental Crust</a:t>
            </a:r>
            <a:r>
              <a:rPr lang="en-US" dirty="0"/>
              <a:t>:</a:t>
            </a:r>
          </a:p>
          <a:p>
            <a:pPr marL="742950" lvl="1" indent="-285750">
              <a:buClr>
                <a:srgbClr val="6CB255"/>
              </a:buClr>
              <a:buFont typeface="Courier New" panose="02070309020205020404" pitchFamily="49" charset="0"/>
              <a:buChar char="o"/>
            </a:pPr>
            <a:r>
              <a:rPr lang="en-US" dirty="0"/>
              <a:t>45% of the Earth’s Surface</a:t>
            </a:r>
          </a:p>
          <a:p>
            <a:pPr marL="742950" lvl="1" indent="-285750">
              <a:buClr>
                <a:srgbClr val="6CB255"/>
              </a:buClr>
              <a:buFont typeface="Courier New" panose="02070309020205020404" pitchFamily="49" charset="0"/>
              <a:buChar char="o"/>
            </a:pPr>
            <a:r>
              <a:rPr lang="en-US" dirty="0"/>
              <a:t>20-70 kilometers thick</a:t>
            </a:r>
          </a:p>
          <a:p>
            <a:pPr marL="742950" lvl="1" indent="-285750">
              <a:buClr>
                <a:srgbClr val="6CB255"/>
              </a:buClr>
              <a:buFont typeface="Courier New" panose="02070309020205020404" pitchFamily="49" charset="0"/>
              <a:buChar char="o"/>
            </a:pPr>
            <a:r>
              <a:rPr lang="en-US" dirty="0"/>
              <a:t>Granite (silicon and oxygen)</a:t>
            </a:r>
          </a:p>
          <a:p>
            <a:pPr marL="742950" lvl="1" indent="-285750">
              <a:buFont typeface="Wingdings" panose="05000000000000000000" pitchFamily="2" charset="2"/>
              <a:buChar char="§"/>
            </a:pPr>
            <a:endParaRPr lang="en-US" dirty="0"/>
          </a:p>
          <a:p>
            <a:pPr marL="285750" indent="-285750">
              <a:buClr>
                <a:srgbClr val="6CB255"/>
              </a:buClr>
              <a:buFont typeface="Wingdings" panose="05000000000000000000" pitchFamily="2" charset="2"/>
              <a:buChar char="§"/>
            </a:pPr>
            <a:r>
              <a:rPr lang="en-US" dirty="0"/>
              <a:t>The Crust only makes up 0.3% of the total mass of the Earth. Its average density is 3 g/cm</a:t>
            </a:r>
            <a:r>
              <a:rPr lang="en-US" baseline="30000" dirty="0"/>
              <a:t>3</a:t>
            </a:r>
          </a:p>
        </p:txBody>
      </p:sp>
    </p:spTree>
    <p:extLst>
      <p:ext uri="{BB962C8B-B14F-4D97-AF65-F5344CB8AC3E}">
        <p14:creationId xmlns:p14="http://schemas.microsoft.com/office/powerpoint/2010/main" val="81309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42900" y="50827"/>
            <a:ext cx="10750549" cy="558773"/>
          </a:xfrm>
        </p:spPr>
        <p:txBody>
          <a:bodyPr/>
          <a:lstStyle/>
          <a:p>
            <a:r>
              <a:rPr lang="en-US" dirty="0"/>
              <a:t>Earth’s Crust</a:t>
            </a:r>
          </a:p>
        </p:txBody>
      </p:sp>
      <p:sp>
        <p:nvSpPr>
          <p:cNvPr id="7" name="Text Placeholder 6"/>
          <p:cNvSpPr>
            <a:spLocks noGrp="1"/>
          </p:cNvSpPr>
          <p:nvPr>
            <p:ph type="body" sz="quarter" idx="14"/>
          </p:nvPr>
        </p:nvSpPr>
        <p:spPr>
          <a:xfrm>
            <a:off x="720725" y="5309438"/>
            <a:ext cx="10995025" cy="1329487"/>
          </a:xfrm>
        </p:spPr>
        <p:txBody>
          <a:bodyPr>
            <a:noAutofit/>
          </a:bodyPr>
          <a:lstStyle/>
          <a:p>
            <a:r>
              <a:rPr lang="en-US" dirty="0"/>
              <a:t>This computer-generated image shows the surface of Earth’s crust as determined from satellite images and ocean floor radar mapping. Oceans and lakes are shown in blue, with darker areas representing depth. Dry land is shown in shades of green and brown, and the Greenland and Antarctic ice sheets are depicted in shades of white. </a:t>
            </a:r>
            <a:r>
              <a:rPr lang="en-US" sz="800" dirty="0"/>
              <a:t>(credit: modification of work by C. Amante, B. W. Eakins, National Geophysical Data Center, NOAA)</a:t>
            </a:r>
          </a:p>
        </p:txBody>
      </p:sp>
      <p:pic>
        <p:nvPicPr>
          <p:cNvPr id="2050" name="Picture 2" descr="Computer-generated image of the entire Earth’s crust, including the details of the ocean floor.">
            <a:extLst>
              <a:ext uri="{FF2B5EF4-FFF2-40B4-BE49-F238E27FC236}">
                <a16:creationId xmlns:a16="http://schemas.microsoft.com/office/drawing/2014/main" id="{0C0AD413-BD51-4FEF-8C68-DAD654E97AD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409269" y="771598"/>
            <a:ext cx="9066381" cy="453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385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67558" y="64545"/>
            <a:ext cx="3660559" cy="659535"/>
          </a:xfrm>
        </p:spPr>
        <p:txBody>
          <a:bodyPr/>
          <a:lstStyle/>
          <a:p>
            <a:r>
              <a:rPr lang="en-US" dirty="0">
                <a:solidFill>
                  <a:schemeClr val="bg1">
                    <a:lumMod val="50000"/>
                  </a:schemeClr>
                </a:solidFill>
              </a:rPr>
              <a:t>Earth’s Interior</a:t>
            </a:r>
          </a:p>
        </p:txBody>
      </p:sp>
      <p:sp>
        <p:nvSpPr>
          <p:cNvPr id="7" name="Text Placeholder 6"/>
          <p:cNvSpPr>
            <a:spLocks noGrp="1"/>
          </p:cNvSpPr>
          <p:nvPr>
            <p:ph type="body" sz="quarter" idx="14"/>
          </p:nvPr>
        </p:nvSpPr>
        <p:spPr>
          <a:xfrm>
            <a:off x="6593399" y="5530227"/>
            <a:ext cx="5193109" cy="965422"/>
          </a:xfrm>
        </p:spPr>
        <p:txBody>
          <a:bodyPr>
            <a:normAutofit/>
          </a:bodyPr>
          <a:lstStyle/>
          <a:p>
            <a:r>
              <a:rPr lang="en-US" sz="1600" b="1" dirty="0">
                <a:solidFill>
                  <a:srgbClr val="6CB255"/>
                </a:solidFill>
              </a:rPr>
              <a:t>Interior Structure of Earth. </a:t>
            </a:r>
            <a:r>
              <a:rPr lang="en-US" sz="1600" dirty="0"/>
              <a:t>The crust, mantle, and inner and outer cores (solid and liquid, respectively) as shown as revealed by seismic studies.</a:t>
            </a:r>
          </a:p>
        </p:txBody>
      </p:sp>
      <p:pic>
        <p:nvPicPr>
          <p:cNvPr id="6" name="Picture 5">
            <a:extLst>
              <a:ext uri="{FF2B5EF4-FFF2-40B4-BE49-F238E27FC236}">
                <a16:creationId xmlns:a16="http://schemas.microsoft.com/office/drawing/2014/main" id="{02B26B0C-C172-42C0-93E3-DEF265CB53AF}"/>
              </a:ext>
            </a:extLst>
          </p:cNvPr>
          <p:cNvPicPr>
            <a:picLocks noChangeAspect="1"/>
          </p:cNvPicPr>
          <p:nvPr/>
        </p:nvPicPr>
        <p:blipFill>
          <a:blip r:embed="rId2"/>
          <a:stretch>
            <a:fillRect/>
          </a:stretch>
        </p:blipFill>
        <p:spPr>
          <a:xfrm>
            <a:off x="6001305" y="64545"/>
            <a:ext cx="6110641" cy="5359332"/>
          </a:xfrm>
          <a:prstGeom prst="rect">
            <a:avLst/>
          </a:prstGeom>
        </p:spPr>
      </p:pic>
      <p:sp>
        <p:nvSpPr>
          <p:cNvPr id="10" name="TextBox 9">
            <a:extLst>
              <a:ext uri="{FF2B5EF4-FFF2-40B4-BE49-F238E27FC236}">
                <a16:creationId xmlns:a16="http://schemas.microsoft.com/office/drawing/2014/main" id="{41D97F4B-EDE2-4DFB-86A1-C92D5170BA6E}"/>
              </a:ext>
            </a:extLst>
          </p:cNvPr>
          <p:cNvSpPr txBox="1"/>
          <p:nvPr/>
        </p:nvSpPr>
        <p:spPr>
          <a:xfrm>
            <a:off x="348448" y="1027428"/>
            <a:ext cx="5430915" cy="4298613"/>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sz="2000" b="1" dirty="0"/>
              <a:t>Mantle</a:t>
            </a:r>
            <a:r>
              <a:rPr lang="en-US" sz="2000" dirty="0"/>
              <a:t>:</a:t>
            </a:r>
          </a:p>
          <a:p>
            <a:pPr marL="742950" lvl="1" indent="-285750">
              <a:buClr>
                <a:srgbClr val="6CB255"/>
              </a:buClr>
              <a:buFont typeface="Courier New" panose="02070309020205020404" pitchFamily="49" charset="0"/>
              <a:buChar char="o"/>
            </a:pPr>
            <a:r>
              <a:rPr lang="en-US" sz="2000" dirty="0"/>
              <a:t>Largest of the Earth</a:t>
            </a:r>
          </a:p>
          <a:p>
            <a:pPr marL="742950" lvl="1" indent="-285750">
              <a:buClr>
                <a:srgbClr val="6CB255"/>
              </a:buClr>
              <a:buFont typeface="Courier New" panose="02070309020205020404" pitchFamily="49" charset="0"/>
              <a:buChar char="o"/>
            </a:pPr>
            <a:r>
              <a:rPr lang="en-US" sz="2000" dirty="0"/>
              <a:t>Depth: 2900 kilometers</a:t>
            </a:r>
          </a:p>
          <a:p>
            <a:pPr marL="742950" lvl="1" indent="-285750">
              <a:buClr>
                <a:srgbClr val="6CB255"/>
              </a:buClr>
              <a:buFont typeface="Courier New" panose="02070309020205020404" pitchFamily="49" charset="0"/>
              <a:buChar char="o"/>
            </a:pPr>
            <a:r>
              <a:rPr lang="en-US" sz="2000" dirty="0"/>
              <a:t>More or less solid, but under pressure it can deform and flow slowly</a:t>
            </a:r>
          </a:p>
          <a:p>
            <a:pPr marL="742950" lvl="1" indent="-285750">
              <a:buClr>
                <a:srgbClr val="6CB255"/>
              </a:buClr>
              <a:buFont typeface="Courier New" panose="02070309020205020404" pitchFamily="49" charset="0"/>
              <a:buChar char="o"/>
            </a:pPr>
            <a:r>
              <a:rPr lang="en-US" sz="2000" dirty="0"/>
              <a:t>Density: 3.5 – 5 g/cm</a:t>
            </a:r>
            <a:r>
              <a:rPr lang="en-US" sz="2000" baseline="30000" dirty="0"/>
              <a:t>3</a:t>
            </a:r>
          </a:p>
          <a:p>
            <a:pPr marL="742950" lvl="1" indent="-285750">
              <a:buClr>
                <a:srgbClr val="6CB255"/>
              </a:buClr>
              <a:buFont typeface="Courier New" panose="02070309020205020404" pitchFamily="49" charset="0"/>
              <a:buChar char="o"/>
            </a:pPr>
            <a:r>
              <a:rPr lang="en-US" sz="2000" dirty="0"/>
              <a:t>Eject as volcanoes</a:t>
            </a:r>
          </a:p>
          <a:p>
            <a:pPr marL="285750" indent="-285750">
              <a:buClr>
                <a:srgbClr val="6CB255"/>
              </a:buClr>
              <a:buFont typeface="Wingdings" panose="05000000000000000000" pitchFamily="2" charset="2"/>
              <a:buChar char="§"/>
            </a:pPr>
            <a:endParaRPr lang="en-US" sz="2000" dirty="0"/>
          </a:p>
          <a:p>
            <a:pPr marL="285750" indent="-285750">
              <a:buClr>
                <a:srgbClr val="6CB255"/>
              </a:buClr>
              <a:buFont typeface="Wingdings" panose="05000000000000000000" pitchFamily="2" charset="2"/>
              <a:buChar char="§"/>
            </a:pPr>
            <a:r>
              <a:rPr lang="en-US" sz="2000" b="1" dirty="0"/>
              <a:t>Core</a:t>
            </a:r>
            <a:r>
              <a:rPr lang="en-US" sz="2000" dirty="0"/>
              <a:t>:</a:t>
            </a:r>
          </a:p>
          <a:p>
            <a:pPr marL="742950" lvl="1" indent="-285750">
              <a:buClr>
                <a:srgbClr val="6CB255"/>
              </a:buClr>
              <a:buFont typeface="Wingdings" panose="05000000000000000000" pitchFamily="2" charset="2"/>
              <a:buChar char="§"/>
            </a:pPr>
            <a:r>
              <a:rPr lang="en-US" sz="2000" dirty="0"/>
              <a:t>Diameter: 7000 kilometers</a:t>
            </a:r>
          </a:p>
          <a:p>
            <a:pPr marL="742950" lvl="1" indent="-285750">
              <a:buClr>
                <a:srgbClr val="6CB255"/>
              </a:buClr>
              <a:buFont typeface="Wingdings" panose="05000000000000000000" pitchFamily="2" charset="2"/>
              <a:buChar char="§"/>
            </a:pPr>
            <a:r>
              <a:rPr lang="en-US" sz="2000" dirty="0"/>
              <a:t>Larger than Mercury</a:t>
            </a:r>
          </a:p>
          <a:p>
            <a:pPr marL="742950" lvl="1" indent="-285750">
              <a:buClr>
                <a:srgbClr val="6CB255"/>
              </a:buClr>
              <a:buFont typeface="Wingdings" panose="05000000000000000000" pitchFamily="2" charset="2"/>
              <a:buChar char="§"/>
            </a:pPr>
            <a:r>
              <a:rPr lang="en-US" sz="2000" dirty="0"/>
              <a:t>Outer core is liquid (iron, nickel, sulfur)</a:t>
            </a:r>
          </a:p>
          <a:p>
            <a:pPr marL="742950" lvl="1" indent="-285750">
              <a:buClr>
                <a:srgbClr val="6CB255"/>
              </a:buClr>
              <a:buFont typeface="Wingdings" panose="05000000000000000000" pitchFamily="2" charset="2"/>
              <a:buChar char="§"/>
            </a:pPr>
            <a:r>
              <a:rPr lang="en-US" sz="2000" dirty="0"/>
              <a:t>Inner core is probably solid</a:t>
            </a:r>
          </a:p>
          <a:p>
            <a:pPr marL="742950" lvl="1" indent="-285750">
              <a:buClr>
                <a:srgbClr val="6CB255"/>
              </a:buClr>
              <a:buFont typeface="Wingdings" panose="05000000000000000000" pitchFamily="2" charset="2"/>
              <a:buChar char="§"/>
            </a:pPr>
            <a:endParaRPr lang="en-US" sz="2000" baseline="30000" dirty="0"/>
          </a:p>
        </p:txBody>
      </p:sp>
    </p:spTree>
    <p:extLst>
      <p:ext uri="{BB962C8B-B14F-4D97-AF65-F5344CB8AC3E}">
        <p14:creationId xmlns:p14="http://schemas.microsoft.com/office/powerpoint/2010/main" val="4049589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183471" y="241326"/>
            <a:ext cx="5231907" cy="1019303"/>
          </a:xfrm>
        </p:spPr>
        <p:txBody>
          <a:bodyPr>
            <a:normAutofit/>
          </a:bodyPr>
          <a:lstStyle/>
          <a:p>
            <a:r>
              <a:rPr lang="en-US" sz="2800" dirty="0"/>
              <a:t>Magnetic Field and Magnetosphere</a:t>
            </a:r>
          </a:p>
        </p:txBody>
      </p:sp>
      <p:sp>
        <p:nvSpPr>
          <p:cNvPr id="7" name="Text Placeholder 6"/>
          <p:cNvSpPr>
            <a:spLocks noGrp="1"/>
          </p:cNvSpPr>
          <p:nvPr>
            <p:ph type="body" sz="quarter" idx="14"/>
          </p:nvPr>
        </p:nvSpPr>
        <p:spPr>
          <a:xfrm>
            <a:off x="4751408" y="3453411"/>
            <a:ext cx="7205400" cy="852256"/>
          </a:xfrm>
        </p:spPr>
        <p:txBody>
          <a:bodyPr>
            <a:normAutofit/>
          </a:bodyPr>
          <a:lstStyle/>
          <a:p>
            <a:r>
              <a:rPr lang="en-US" sz="1600" dirty="0"/>
              <a:t>A cross-sectional view of our magnetosphere (or zone of magnetic influence), as revealed by numerous spacecraft missions. Note how the wind of charged particles from the Sun “blows” the magnetic field outward like a wind sock.</a:t>
            </a:r>
          </a:p>
        </p:txBody>
      </p:sp>
      <p:pic>
        <p:nvPicPr>
          <p:cNvPr id="6" name="Picture 5">
            <a:extLst>
              <a:ext uri="{FF2B5EF4-FFF2-40B4-BE49-F238E27FC236}">
                <a16:creationId xmlns:a16="http://schemas.microsoft.com/office/drawing/2014/main" id="{2E387ADF-165F-459A-876F-5C438554C420}"/>
              </a:ext>
            </a:extLst>
          </p:cNvPr>
          <p:cNvPicPr>
            <a:picLocks noChangeAspect="1"/>
          </p:cNvPicPr>
          <p:nvPr/>
        </p:nvPicPr>
        <p:blipFill>
          <a:blip r:embed="rId2"/>
          <a:stretch>
            <a:fillRect/>
          </a:stretch>
        </p:blipFill>
        <p:spPr>
          <a:xfrm>
            <a:off x="4751408" y="27126"/>
            <a:ext cx="7396202" cy="3443975"/>
          </a:xfrm>
          <a:prstGeom prst="rect">
            <a:avLst/>
          </a:prstGeom>
        </p:spPr>
      </p:pic>
      <p:sp>
        <p:nvSpPr>
          <p:cNvPr id="10" name="TextBox 9">
            <a:extLst>
              <a:ext uri="{FF2B5EF4-FFF2-40B4-BE49-F238E27FC236}">
                <a16:creationId xmlns:a16="http://schemas.microsoft.com/office/drawing/2014/main" id="{629D720D-4CC2-4F69-BF1F-6C53A6A59780}"/>
              </a:ext>
            </a:extLst>
          </p:cNvPr>
          <p:cNvSpPr txBox="1"/>
          <p:nvPr/>
        </p:nvSpPr>
        <p:spPr>
          <a:xfrm>
            <a:off x="235192" y="1373125"/>
            <a:ext cx="4381196" cy="3416320"/>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We can find additional clues about Earth’s interior from its magnetic field.</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Our planet behaves in some ways as if a giant bar magnet were inside it, aligned approximately with the rotational poles of Earth.</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This magnetic field is generated by moving material in Earth’s liquid metallic core.</a:t>
            </a:r>
          </a:p>
        </p:txBody>
      </p:sp>
      <p:sp>
        <p:nvSpPr>
          <p:cNvPr id="12" name="TextBox 11">
            <a:extLst>
              <a:ext uri="{FF2B5EF4-FFF2-40B4-BE49-F238E27FC236}">
                <a16:creationId xmlns:a16="http://schemas.microsoft.com/office/drawing/2014/main" id="{42EC8A6F-4448-4646-9E61-79F72D513675}"/>
              </a:ext>
            </a:extLst>
          </p:cNvPr>
          <p:cNvSpPr txBox="1"/>
          <p:nvPr/>
        </p:nvSpPr>
        <p:spPr>
          <a:xfrm>
            <a:off x="235192" y="4799761"/>
            <a:ext cx="8322882" cy="1754326"/>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As the liquid metal inside Earth circulates, it sets up a circulating electric current.</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When many charged particles are moving together like that—in the laboratory or on the scale of an entire planet—they produce a magnetic field.</a:t>
            </a:r>
          </a:p>
        </p:txBody>
      </p:sp>
      <p:pic>
        <p:nvPicPr>
          <p:cNvPr id="3" name="Picture 2">
            <a:extLst>
              <a:ext uri="{FF2B5EF4-FFF2-40B4-BE49-F238E27FC236}">
                <a16:creationId xmlns:a16="http://schemas.microsoft.com/office/drawing/2014/main" id="{D69FB3E5-30A9-4FB5-801E-D6043D42ABEA}"/>
              </a:ext>
            </a:extLst>
          </p:cNvPr>
          <p:cNvPicPr>
            <a:picLocks noChangeAspect="1"/>
          </p:cNvPicPr>
          <p:nvPr/>
        </p:nvPicPr>
        <p:blipFill rotWithShape="1">
          <a:blip r:embed="rId3"/>
          <a:srcRect l="7817" t="6888" r="9445" b="7539"/>
          <a:stretch/>
        </p:blipFill>
        <p:spPr>
          <a:xfrm>
            <a:off x="9836458" y="4412202"/>
            <a:ext cx="2255370" cy="2418672"/>
          </a:xfrm>
          <a:prstGeom prst="rect">
            <a:avLst/>
          </a:prstGeom>
        </p:spPr>
      </p:pic>
    </p:spTree>
    <p:extLst>
      <p:ext uri="{BB962C8B-B14F-4D97-AF65-F5344CB8AC3E}">
        <p14:creationId xmlns:p14="http://schemas.microsoft.com/office/powerpoint/2010/main" val="1989857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1_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1650</TotalTime>
  <Words>4104</Words>
  <Application>Microsoft Office PowerPoint</Application>
  <PresentationFormat>Widescreen</PresentationFormat>
  <Paragraphs>302</Paragraphs>
  <Slides>33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Arial</vt:lpstr>
      <vt:lpstr>Arial Black</vt:lpstr>
      <vt:lpstr>Calibri</vt:lpstr>
      <vt:lpstr>Courier New</vt:lpstr>
      <vt:lpstr>Neue Helvetica W01</vt:lpstr>
      <vt:lpstr>Wingdings</vt:lpstr>
      <vt:lpstr>Essential</vt:lpstr>
      <vt:lpstr>1_Essential</vt:lpstr>
      <vt:lpstr>PowerPoint Presentation</vt:lpstr>
      <vt:lpstr>PowerPoint Presentation</vt:lpstr>
      <vt:lpstr>PowerPoint Presentation</vt:lpstr>
      <vt:lpstr>Thinking Ahead…</vt:lpstr>
      <vt:lpstr>Earth</vt:lpstr>
      <vt:lpstr>Earth’s Interior</vt:lpstr>
      <vt:lpstr>Earth’s Crust</vt:lpstr>
      <vt:lpstr>Earth’s Interior</vt:lpstr>
      <vt:lpstr>Magnetic Field and Magnetosphere</vt:lpstr>
      <vt:lpstr>Magnetic Field and Magnetosphere</vt:lpstr>
      <vt:lpstr>PowerPoint Presentation</vt:lpstr>
      <vt:lpstr>Composition of the Crust</vt:lpstr>
      <vt:lpstr>Composition of the Crust</vt:lpstr>
      <vt:lpstr>Plate Tectonics</vt:lpstr>
      <vt:lpstr>Rift and Subduction Zones</vt:lpstr>
      <vt:lpstr>Fault Zones and Mountain Building</vt:lpstr>
      <vt:lpstr>Fault Zones and Mountain Building</vt:lpstr>
      <vt:lpstr>Volcanoes</vt:lpstr>
      <vt:lpstr>PowerPoint Presentation</vt:lpstr>
      <vt:lpstr>Structure of the Atmosphere</vt:lpstr>
      <vt:lpstr>Structure of the Atmosphere</vt:lpstr>
      <vt:lpstr>Atmospheric Composition and Origin</vt:lpstr>
      <vt:lpstr>Weather and climate</vt:lpstr>
      <vt:lpstr>PowerPoint Presentation</vt:lpstr>
      <vt:lpstr>The origin of life</vt:lpstr>
      <vt:lpstr>PowerPoint Presentation</vt:lpstr>
      <vt:lpstr>The Evolution of the Atmosphere</vt:lpstr>
      <vt:lpstr>The Greenhouse Effect and Global Warming</vt:lpstr>
      <vt:lpstr>Human Impacts on Our Planet</vt:lpstr>
      <vt:lpstr>Cosmic Influences on the Evolution of Earth</vt:lpstr>
      <vt:lpstr>The Arizona crater</vt:lpstr>
      <vt:lpstr>Mass extinction </vt:lpstr>
      <vt:lpstr>End of the Chapter</vt:lpstr>
    </vt:vector>
  </TitlesOfParts>
  <Company>WNI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dc:title>
  <dc:creator>Spuddy McSpare</dc:creator>
  <cp:lastModifiedBy>Satyal, Suman</cp:lastModifiedBy>
  <cp:revision>108</cp:revision>
  <dcterms:created xsi:type="dcterms:W3CDTF">2012-06-04T02:13:36Z</dcterms:created>
  <dcterms:modified xsi:type="dcterms:W3CDTF">2022-04-28T15:45:28Z</dcterms:modified>
</cp:coreProperties>
</file>